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Helvetica World Bold" charset="1" panose="020B0800040000020004"/>
      <p:regular r:id="rId20"/>
    </p:embeddedFont>
    <p:embeddedFont>
      <p:font typeface="Helvetica World" charset="1" panose="020B0500040000020004"/>
      <p:regular r:id="rId21"/>
    </p:embeddedFont>
    <p:embeddedFont>
      <p:font typeface="Open Sans Bold" charset="1" panose="020B0806030504020204"/>
      <p:regular r:id="rId22"/>
    </p:embeddedFont>
    <p:embeddedFont>
      <p:font typeface="Open Sans" charset="1" panose="020B0606030504020204"/>
      <p:regular r:id="rId23"/>
    </p:embeddedFont>
    <p:embeddedFont>
      <p:font typeface="Gotham Bold" charset="1" panose="00000000000000000000"/>
      <p:regular r:id="rId24"/>
    </p:embeddedFont>
    <p:embeddedFont>
      <p:font typeface="Poppins" charset="1" panose="00000500000000000000"/>
      <p:regular r:id="rId25"/>
    </p:embeddedFont>
    <p:embeddedFont>
      <p:font typeface="Poppins Bold" charset="1" panose="00000800000000000000"/>
      <p:regular r:id="rId26"/>
    </p:embeddedFont>
    <p:embeddedFont>
      <p:font typeface="Squada One" charset="1" panose="02000000000000000000"/>
      <p:regular r:id="rId27"/>
    </p:embeddedFont>
    <p:embeddedFont>
      <p:font typeface="Public Sans" charset="1" panose="00000000000000000000"/>
      <p:regular r:id="rId28"/>
    </p:embeddedFont>
    <p:embeddedFont>
      <p:font typeface="Libre Baskerville Bold" charset="1" panose="02000000000000000000"/>
      <p:regular r:id="rId29"/>
    </p:embeddedFont>
    <p:embeddedFont>
      <p:font typeface="Libre Baskerville" charset="1" panose="02000000000000000000"/>
      <p:regular r:id="rId30"/>
    </p:embeddedFont>
    <p:embeddedFont>
      <p:font typeface="Almarai Bold" charset="1" panose="00000000000000000000"/>
      <p:regular r:id="rId31"/>
    </p:embeddedFont>
    <p:embeddedFont>
      <p:font typeface="Almarai"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9.jpe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2" Target="../media/image4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4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23.jpeg" Type="http://schemas.openxmlformats.org/officeDocument/2006/relationships/image"/><Relationship Id="rId3" Target="../media/image2.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jpe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0.png" Type="http://schemas.openxmlformats.org/officeDocument/2006/relationships/image"/><Relationship Id="rId9" Target="../media/image3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2.jpe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grpSp>
        <p:nvGrpSpPr>
          <p:cNvPr name="Group 2" id="2"/>
          <p:cNvGrpSpPr/>
          <p:nvPr/>
        </p:nvGrpSpPr>
        <p:grpSpPr>
          <a:xfrm rot="0">
            <a:off x="8001000" y="0"/>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0" t="0" r="0" b="0"/>
              </a:stretch>
            </a:blipFill>
          </p:spPr>
        </p:sp>
      </p:grpSp>
      <p:grpSp>
        <p:nvGrpSpPr>
          <p:cNvPr name="Group 4" id="4"/>
          <p:cNvGrpSpPr/>
          <p:nvPr/>
        </p:nvGrpSpPr>
        <p:grpSpPr>
          <a:xfrm rot="0">
            <a:off x="5706172" y="-94335"/>
            <a:ext cx="12674470" cy="6338058"/>
            <a:chOff x="0" y="0"/>
            <a:chExt cx="1422215" cy="711200"/>
          </a:xfrm>
        </p:grpSpPr>
        <p:sp>
          <p:nvSpPr>
            <p:cNvPr name="Freeform 5" id="5"/>
            <p:cNvSpPr/>
            <p:nvPr/>
          </p:nvSpPr>
          <p:spPr>
            <a:xfrm flipH="false" flipV="false" rot="0">
              <a:off x="0" y="0"/>
              <a:ext cx="1422215" cy="711200"/>
            </a:xfrm>
            <a:custGeom>
              <a:avLst/>
              <a:gdLst/>
              <a:ahLst/>
              <a:cxnLst/>
              <a:rect r="r" b="b" t="t" l="l"/>
              <a:pathLst>
                <a:path h="711200" w="1422215">
                  <a:moveTo>
                    <a:pt x="711108" y="711200"/>
                  </a:moveTo>
                  <a:lnTo>
                    <a:pt x="1422215" y="0"/>
                  </a:lnTo>
                  <a:lnTo>
                    <a:pt x="0" y="0"/>
                  </a:lnTo>
                  <a:lnTo>
                    <a:pt x="711108" y="711200"/>
                  </a:lnTo>
                  <a:close/>
                </a:path>
              </a:pathLst>
            </a:custGeom>
            <a:solidFill>
              <a:srgbClr val="1D4494"/>
            </a:solidFill>
          </p:spPr>
        </p:sp>
        <p:sp>
          <p:nvSpPr>
            <p:cNvPr name="TextBox 6" id="6"/>
            <p:cNvSpPr txBox="true"/>
            <p:nvPr/>
          </p:nvSpPr>
          <p:spPr>
            <a:xfrm>
              <a:off x="222221" y="98425"/>
              <a:ext cx="977773" cy="282575"/>
            </a:xfrm>
            <a:prstGeom prst="rect">
              <a:avLst/>
            </a:prstGeom>
          </p:spPr>
          <p:txBody>
            <a:bodyPr anchor="ctr" rtlCol="false" tIns="50800" lIns="50800" bIns="50800" rIns="50800"/>
            <a:lstStyle/>
            <a:p>
              <a:pPr algn="ctr">
                <a:lnSpc>
                  <a:spcPts val="2499"/>
                </a:lnSpc>
              </a:pPr>
            </a:p>
          </p:txBody>
        </p:sp>
      </p:grpSp>
      <p:grpSp>
        <p:nvGrpSpPr>
          <p:cNvPr name="Group 7" id="7"/>
          <p:cNvGrpSpPr/>
          <p:nvPr/>
        </p:nvGrpSpPr>
        <p:grpSpPr>
          <a:xfrm rot="0">
            <a:off x="5716111" y="-1420240"/>
            <a:ext cx="12674470" cy="6338058"/>
            <a:chOff x="0" y="0"/>
            <a:chExt cx="1422215" cy="711200"/>
          </a:xfrm>
        </p:grpSpPr>
        <p:sp>
          <p:nvSpPr>
            <p:cNvPr name="Freeform 8" id="8"/>
            <p:cNvSpPr/>
            <p:nvPr/>
          </p:nvSpPr>
          <p:spPr>
            <a:xfrm flipH="false" flipV="false" rot="0">
              <a:off x="0" y="0"/>
              <a:ext cx="1422215" cy="711200"/>
            </a:xfrm>
            <a:custGeom>
              <a:avLst/>
              <a:gdLst/>
              <a:ahLst/>
              <a:cxnLst/>
              <a:rect r="r" b="b" t="t" l="l"/>
              <a:pathLst>
                <a:path h="711200" w="1422215">
                  <a:moveTo>
                    <a:pt x="711108" y="711200"/>
                  </a:moveTo>
                  <a:lnTo>
                    <a:pt x="1422215" y="0"/>
                  </a:lnTo>
                  <a:lnTo>
                    <a:pt x="0" y="0"/>
                  </a:lnTo>
                  <a:lnTo>
                    <a:pt x="711108" y="711200"/>
                  </a:lnTo>
                  <a:close/>
                </a:path>
              </a:pathLst>
            </a:custGeom>
            <a:solidFill>
              <a:srgbClr val="76A2AD"/>
            </a:solidFill>
          </p:spPr>
        </p:sp>
        <p:sp>
          <p:nvSpPr>
            <p:cNvPr name="TextBox 9" id="9"/>
            <p:cNvSpPr txBox="true"/>
            <p:nvPr/>
          </p:nvSpPr>
          <p:spPr>
            <a:xfrm>
              <a:off x="222221" y="98425"/>
              <a:ext cx="977773" cy="282575"/>
            </a:xfrm>
            <a:prstGeom prst="rect">
              <a:avLst/>
            </a:prstGeom>
          </p:spPr>
          <p:txBody>
            <a:bodyPr anchor="ctr" rtlCol="false" tIns="50800" lIns="50800" bIns="50800" rIns="50800"/>
            <a:lstStyle/>
            <a:p>
              <a:pPr algn="ctr">
                <a:lnSpc>
                  <a:spcPts val="2499"/>
                </a:lnSpc>
              </a:pPr>
            </a:p>
          </p:txBody>
        </p:sp>
      </p:grpSp>
      <p:grpSp>
        <p:nvGrpSpPr>
          <p:cNvPr name="Group 10" id="10"/>
          <p:cNvGrpSpPr/>
          <p:nvPr/>
        </p:nvGrpSpPr>
        <p:grpSpPr>
          <a:xfrm rot="0">
            <a:off x="1314250" y="6338058"/>
            <a:ext cx="5366874" cy="942462"/>
            <a:chOff x="0" y="0"/>
            <a:chExt cx="940712" cy="165196"/>
          </a:xfrm>
        </p:grpSpPr>
        <p:sp>
          <p:nvSpPr>
            <p:cNvPr name="Freeform 11" id="11"/>
            <p:cNvSpPr/>
            <p:nvPr/>
          </p:nvSpPr>
          <p:spPr>
            <a:xfrm flipH="false" flipV="false" rot="0">
              <a:off x="0" y="0"/>
              <a:ext cx="940712" cy="165196"/>
            </a:xfrm>
            <a:custGeom>
              <a:avLst/>
              <a:gdLst/>
              <a:ahLst/>
              <a:cxnLst/>
              <a:rect r="r" b="b" t="t" l="l"/>
              <a:pathLst>
                <a:path h="165196" w="940712">
                  <a:moveTo>
                    <a:pt x="0" y="0"/>
                  </a:moveTo>
                  <a:lnTo>
                    <a:pt x="940712" y="0"/>
                  </a:lnTo>
                  <a:lnTo>
                    <a:pt x="940712" y="165196"/>
                  </a:lnTo>
                  <a:lnTo>
                    <a:pt x="0" y="165196"/>
                  </a:lnTo>
                  <a:close/>
                </a:path>
              </a:pathLst>
            </a:custGeom>
            <a:solidFill>
              <a:srgbClr val="1D4494"/>
            </a:solidFill>
          </p:spPr>
        </p:sp>
        <p:sp>
          <p:nvSpPr>
            <p:cNvPr name="TextBox 12" id="12"/>
            <p:cNvSpPr txBox="true"/>
            <p:nvPr/>
          </p:nvSpPr>
          <p:spPr>
            <a:xfrm>
              <a:off x="0" y="-190500"/>
              <a:ext cx="940712" cy="355696"/>
            </a:xfrm>
            <a:prstGeom prst="rect">
              <a:avLst/>
            </a:prstGeom>
          </p:spPr>
          <p:txBody>
            <a:bodyPr anchor="ctr" rtlCol="false" tIns="50800" lIns="50800" bIns="50800" rIns="50800"/>
            <a:lstStyle/>
            <a:p>
              <a:pPr algn="ctr">
                <a:lnSpc>
                  <a:spcPts val="4999"/>
                </a:lnSpc>
              </a:pPr>
            </a:p>
          </p:txBody>
        </p:sp>
      </p:grpSp>
      <p:sp>
        <p:nvSpPr>
          <p:cNvPr name="TextBox 13" id="13"/>
          <p:cNvSpPr txBox="true"/>
          <p:nvPr/>
        </p:nvSpPr>
        <p:spPr>
          <a:xfrm rot="0">
            <a:off x="1188132" y="3246144"/>
            <a:ext cx="8783843" cy="2736851"/>
          </a:xfrm>
          <a:prstGeom prst="rect">
            <a:avLst/>
          </a:prstGeom>
        </p:spPr>
        <p:txBody>
          <a:bodyPr anchor="t" rtlCol="false" tIns="0" lIns="0" bIns="0" rIns="0">
            <a:spAutoFit/>
          </a:bodyPr>
          <a:lstStyle/>
          <a:p>
            <a:pPr algn="l">
              <a:lnSpc>
                <a:spcPts val="9500"/>
              </a:lnSpc>
            </a:pPr>
            <a:r>
              <a:rPr lang="en-US" sz="9500" b="true">
                <a:solidFill>
                  <a:srgbClr val="FFFFFF"/>
                </a:solidFill>
                <a:latin typeface="Helvetica World Bold"/>
                <a:ea typeface="Helvetica World Bold"/>
                <a:cs typeface="Helvetica World Bold"/>
                <a:sym typeface="Helvetica World Bold"/>
              </a:rPr>
              <a:t>CosmoMind app</a:t>
            </a:r>
          </a:p>
        </p:txBody>
      </p:sp>
      <p:grpSp>
        <p:nvGrpSpPr>
          <p:cNvPr name="Group 14" id="14"/>
          <p:cNvGrpSpPr/>
          <p:nvPr/>
        </p:nvGrpSpPr>
        <p:grpSpPr>
          <a:xfrm rot="0">
            <a:off x="6241770" y="-7174351"/>
            <a:ext cx="11508222" cy="115082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3"/>
              <a:stretch>
                <a:fillRect l="-24931" t="0" r="-24931" b="0"/>
              </a:stretch>
            </a:blipFill>
          </p:spPr>
        </p:sp>
      </p:grpSp>
      <p:sp>
        <p:nvSpPr>
          <p:cNvPr name="Freeform 16" id="16"/>
          <p:cNvSpPr/>
          <p:nvPr/>
        </p:nvSpPr>
        <p:spPr>
          <a:xfrm flipH="false" flipV="false" rot="0">
            <a:off x="6681125" y="8505923"/>
            <a:ext cx="1193757" cy="609526"/>
          </a:xfrm>
          <a:custGeom>
            <a:avLst/>
            <a:gdLst/>
            <a:ahLst/>
            <a:cxnLst/>
            <a:rect r="r" b="b" t="t" l="l"/>
            <a:pathLst>
              <a:path h="609526" w="1193757">
                <a:moveTo>
                  <a:pt x="0" y="0"/>
                </a:moveTo>
                <a:lnTo>
                  <a:pt x="1193757" y="0"/>
                </a:lnTo>
                <a:lnTo>
                  <a:pt x="1193757" y="609526"/>
                </a:lnTo>
                <a:lnTo>
                  <a:pt x="0" y="609526"/>
                </a:lnTo>
                <a:lnTo>
                  <a:pt x="0" y="0"/>
                </a:lnTo>
                <a:close/>
              </a:path>
            </a:pathLst>
          </a:custGeom>
          <a:blipFill>
            <a:blip r:embed="rId4">
              <a:extLst>
                <a:ext uri="{96DAC541-7B7A-43D3-8B79-37D633B846F1}">
                  <asvg:svgBlip xmlns:asvg="http://schemas.microsoft.com/office/drawing/2016/SVG/main" r:embed="rId5"/>
                </a:ext>
              </a:extLst>
            </a:blip>
            <a:stretch>
              <a:fillRect l="0" t="-189391" r="-40410" b="0"/>
            </a:stretch>
          </a:blipFill>
        </p:spPr>
      </p:sp>
      <p:sp>
        <p:nvSpPr>
          <p:cNvPr name="Freeform 17" id="17"/>
          <p:cNvSpPr/>
          <p:nvPr/>
        </p:nvSpPr>
        <p:spPr>
          <a:xfrm flipH="false" flipV="true" rot="0">
            <a:off x="5580053" y="-1469386"/>
            <a:ext cx="2294828" cy="3616492"/>
          </a:xfrm>
          <a:custGeom>
            <a:avLst/>
            <a:gdLst/>
            <a:ahLst/>
            <a:cxnLst/>
            <a:rect r="r" b="b" t="t" l="l"/>
            <a:pathLst>
              <a:path h="3616492" w="2294828">
                <a:moveTo>
                  <a:pt x="0" y="3616491"/>
                </a:moveTo>
                <a:lnTo>
                  <a:pt x="2294829" y="3616491"/>
                </a:lnTo>
                <a:lnTo>
                  <a:pt x="2294829" y="0"/>
                </a:lnTo>
                <a:lnTo>
                  <a:pt x="0" y="0"/>
                </a:lnTo>
                <a:lnTo>
                  <a:pt x="0" y="361649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584044" y="984917"/>
            <a:ext cx="2012540" cy="1340855"/>
          </a:xfrm>
          <a:custGeom>
            <a:avLst/>
            <a:gdLst/>
            <a:ahLst/>
            <a:cxnLst/>
            <a:rect r="r" b="b" t="t" l="l"/>
            <a:pathLst>
              <a:path h="1340855" w="2012540">
                <a:moveTo>
                  <a:pt x="0" y="0"/>
                </a:moveTo>
                <a:lnTo>
                  <a:pt x="2012540" y="0"/>
                </a:lnTo>
                <a:lnTo>
                  <a:pt x="2012540" y="1340855"/>
                </a:lnTo>
                <a:lnTo>
                  <a:pt x="0" y="1340855"/>
                </a:lnTo>
                <a:lnTo>
                  <a:pt x="0" y="0"/>
                </a:lnTo>
                <a:close/>
              </a:path>
            </a:pathLst>
          </a:custGeom>
          <a:blipFill>
            <a:blip r:embed="rId8"/>
            <a:stretch>
              <a:fillRect l="0" t="0" r="0" b="0"/>
            </a:stretch>
          </a:blipFill>
        </p:spPr>
      </p:sp>
      <p:sp>
        <p:nvSpPr>
          <p:cNvPr name="TextBox 19" id="19"/>
          <p:cNvSpPr txBox="true"/>
          <p:nvPr/>
        </p:nvSpPr>
        <p:spPr>
          <a:xfrm rot="0">
            <a:off x="1533928" y="6328230"/>
            <a:ext cx="4927520" cy="895443"/>
          </a:xfrm>
          <a:prstGeom prst="rect">
            <a:avLst/>
          </a:prstGeom>
        </p:spPr>
        <p:txBody>
          <a:bodyPr anchor="t" rtlCol="false" tIns="0" lIns="0" bIns="0" rIns="0">
            <a:spAutoFit/>
          </a:bodyPr>
          <a:lstStyle/>
          <a:p>
            <a:pPr algn="ctr">
              <a:lnSpc>
                <a:spcPts val="3698"/>
              </a:lnSpc>
            </a:pPr>
            <a:r>
              <a:rPr lang="en-US" sz="2465">
                <a:solidFill>
                  <a:srgbClr val="FFFFFF"/>
                </a:solidFill>
                <a:latin typeface="Helvetica World"/>
                <a:ea typeface="Helvetica World"/>
                <a:cs typeface="Helvetica World"/>
                <a:sym typeface="Helvetica World"/>
              </a:rPr>
              <a:t>ЖИ көмегімен ғарышқа бір қадам жақын</a:t>
            </a:r>
          </a:p>
        </p:txBody>
      </p:sp>
      <p:sp>
        <p:nvSpPr>
          <p:cNvPr name="TextBox 20" id="20"/>
          <p:cNvSpPr txBox="true"/>
          <p:nvPr/>
        </p:nvSpPr>
        <p:spPr>
          <a:xfrm rot="0">
            <a:off x="1314250" y="8737369"/>
            <a:ext cx="4927520" cy="636266"/>
          </a:xfrm>
          <a:prstGeom prst="rect">
            <a:avLst/>
          </a:prstGeom>
        </p:spPr>
        <p:txBody>
          <a:bodyPr anchor="t" rtlCol="false" tIns="0" lIns="0" bIns="0" rIns="0">
            <a:spAutoFit/>
          </a:bodyPr>
          <a:lstStyle/>
          <a:p>
            <a:pPr algn="l">
              <a:lnSpc>
                <a:spcPts val="2194"/>
              </a:lnSpc>
            </a:pPr>
            <a:r>
              <a:rPr lang="en-US" sz="2194" b="true">
                <a:solidFill>
                  <a:srgbClr val="FFFFFF"/>
                </a:solidFill>
                <a:latin typeface="Helvetica World Bold"/>
                <a:ea typeface="Helvetica World Bold"/>
                <a:cs typeface="Helvetica World Bold"/>
                <a:sym typeface="Helvetica World Bold"/>
              </a:rPr>
              <a:t>Tenizbay Aiym</a:t>
            </a:r>
          </a:p>
          <a:p>
            <a:pPr algn="l">
              <a:lnSpc>
                <a:spcPts val="2194"/>
              </a:lnSpc>
            </a:pPr>
            <a:r>
              <a:rPr lang="en-US" sz="2194" b="true">
                <a:solidFill>
                  <a:srgbClr val="FFFFFF"/>
                </a:solidFill>
                <a:latin typeface="Helvetica World Bold"/>
                <a:ea typeface="Helvetica World Bold"/>
                <a:cs typeface="Helvetica World Bold"/>
                <a:sym typeface="Helvetica World Bold"/>
              </a:rPr>
              <a:t>Zhalgaskali Rakhman</a:t>
            </a:r>
          </a:p>
        </p:txBody>
      </p:sp>
      <p:sp>
        <p:nvSpPr>
          <p:cNvPr name="TextBox 21" id="21"/>
          <p:cNvSpPr txBox="true"/>
          <p:nvPr/>
        </p:nvSpPr>
        <p:spPr>
          <a:xfrm rot="0">
            <a:off x="2290653" y="1390014"/>
            <a:ext cx="2676352" cy="675005"/>
          </a:xfrm>
          <a:prstGeom prst="rect">
            <a:avLst/>
          </a:prstGeom>
        </p:spPr>
        <p:txBody>
          <a:bodyPr anchor="t" rtlCol="false" tIns="0" lIns="0" bIns="0" rIns="0">
            <a:spAutoFit/>
          </a:bodyPr>
          <a:lstStyle/>
          <a:p>
            <a:pPr algn="l">
              <a:lnSpc>
                <a:spcPts val="2499"/>
              </a:lnSpc>
            </a:pPr>
            <a:r>
              <a:rPr lang="en-US" sz="2499" b="true">
                <a:solidFill>
                  <a:srgbClr val="FFFFFF"/>
                </a:solidFill>
                <a:latin typeface="Helvetica World Bold"/>
                <a:ea typeface="Helvetica World Bold"/>
                <a:cs typeface="Helvetica World Bold"/>
                <a:sym typeface="Helvetica World Bold"/>
              </a:rPr>
              <a:t>QAZYNAR</a:t>
            </a:r>
          </a:p>
          <a:p>
            <a:pPr algn="l">
              <a:lnSpc>
                <a:spcPts val="2499"/>
              </a:lnSpc>
            </a:pPr>
            <a:r>
              <a:rPr lang="en-US" sz="2499" b="true">
                <a:solidFill>
                  <a:srgbClr val="FFFFFF"/>
                </a:solidFill>
                <a:latin typeface="Helvetica World Bold"/>
                <a:ea typeface="Helvetica World Bold"/>
                <a:cs typeface="Helvetica World Bold"/>
                <a:sym typeface="Helvetica World Bold"/>
              </a:rPr>
              <a:t>TEAM</a:t>
            </a:r>
          </a:p>
        </p:txBody>
      </p:sp>
      <p:sp>
        <p:nvSpPr>
          <p:cNvPr name="TextBox 22" id="22"/>
          <p:cNvSpPr txBox="true"/>
          <p:nvPr/>
        </p:nvSpPr>
        <p:spPr>
          <a:xfrm rot="0">
            <a:off x="1314250" y="8387813"/>
            <a:ext cx="2935937" cy="278130"/>
          </a:xfrm>
          <a:prstGeom prst="rect">
            <a:avLst/>
          </a:prstGeom>
        </p:spPr>
        <p:txBody>
          <a:bodyPr anchor="t" rtlCol="false" tIns="0" lIns="0" bIns="0" rIns="0">
            <a:spAutoFit/>
          </a:bodyPr>
          <a:lstStyle/>
          <a:p>
            <a:pPr algn="l">
              <a:lnSpc>
                <a:spcPts val="1800"/>
              </a:lnSpc>
            </a:pPr>
            <a:r>
              <a:rPr lang="en-US" sz="1800" b="true">
                <a:solidFill>
                  <a:srgbClr val="FFFFFF"/>
                </a:solidFill>
                <a:latin typeface="Helvetica World Bold"/>
                <a:ea typeface="Helvetica World Bold"/>
                <a:cs typeface="Helvetica World Bold"/>
                <a:sym typeface="Helvetica World Bold"/>
              </a:rPr>
              <a:t>PRESENTED BY: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sp>
        <p:nvSpPr>
          <p:cNvPr name="TextBox 2" id="2"/>
          <p:cNvSpPr txBox="true"/>
          <p:nvPr/>
        </p:nvSpPr>
        <p:spPr>
          <a:xfrm rot="0">
            <a:off x="1028700" y="553294"/>
            <a:ext cx="8976338" cy="1418998"/>
          </a:xfrm>
          <a:prstGeom prst="rect">
            <a:avLst/>
          </a:prstGeom>
        </p:spPr>
        <p:txBody>
          <a:bodyPr anchor="t" rtlCol="false" tIns="0" lIns="0" bIns="0" rIns="0">
            <a:spAutoFit/>
          </a:bodyPr>
          <a:lstStyle/>
          <a:p>
            <a:pPr algn="l" marL="0" indent="0" lvl="0">
              <a:lnSpc>
                <a:spcPts val="11529"/>
              </a:lnSpc>
            </a:pPr>
            <a:r>
              <a:rPr lang="en-US" sz="8235">
                <a:solidFill>
                  <a:srgbClr val="FFFFFF"/>
                </a:solidFill>
                <a:latin typeface="Squada One"/>
                <a:ea typeface="Squada One"/>
                <a:cs typeface="Squada One"/>
                <a:sym typeface="Squada One"/>
              </a:rPr>
              <a:t>ЖИ-ды тестілеу</a:t>
            </a:r>
          </a:p>
        </p:txBody>
      </p:sp>
      <p:sp>
        <p:nvSpPr>
          <p:cNvPr name="Freeform 3" id="3"/>
          <p:cNvSpPr/>
          <p:nvPr/>
        </p:nvSpPr>
        <p:spPr>
          <a:xfrm flipH="false" flipV="false" rot="0">
            <a:off x="15308977" y="1028700"/>
            <a:ext cx="1950323" cy="995824"/>
          </a:xfrm>
          <a:custGeom>
            <a:avLst/>
            <a:gdLst/>
            <a:ahLst/>
            <a:cxnLst/>
            <a:rect r="r" b="b" t="t" l="l"/>
            <a:pathLst>
              <a:path h="995824" w="1950323">
                <a:moveTo>
                  <a:pt x="0" y="0"/>
                </a:moveTo>
                <a:lnTo>
                  <a:pt x="1950323" y="0"/>
                </a:lnTo>
                <a:lnTo>
                  <a:pt x="1950323" y="995824"/>
                </a:lnTo>
                <a:lnTo>
                  <a:pt x="0" y="995824"/>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189391" r="-40410" b="0"/>
            </a:stretch>
          </a:blipFill>
          <a:ln cap="sq">
            <a:noFill/>
            <a:prstDash val="solid"/>
            <a:miter/>
          </a:ln>
        </p:spPr>
      </p:sp>
      <p:sp>
        <p:nvSpPr>
          <p:cNvPr name="Freeform 4" id="4"/>
          <p:cNvSpPr/>
          <p:nvPr/>
        </p:nvSpPr>
        <p:spPr>
          <a:xfrm flipH="false" flipV="true" rot="-2584936">
            <a:off x="-1349763" y="7002403"/>
            <a:ext cx="3131958" cy="4935751"/>
          </a:xfrm>
          <a:custGeom>
            <a:avLst/>
            <a:gdLst/>
            <a:ahLst/>
            <a:cxnLst/>
            <a:rect r="r" b="b" t="t" l="l"/>
            <a:pathLst>
              <a:path h="4935751" w="3131958">
                <a:moveTo>
                  <a:pt x="0" y="4935751"/>
                </a:moveTo>
                <a:lnTo>
                  <a:pt x="3131958" y="4935751"/>
                </a:lnTo>
                <a:lnTo>
                  <a:pt x="3131958" y="0"/>
                </a:lnTo>
                <a:lnTo>
                  <a:pt x="0" y="0"/>
                </a:lnTo>
                <a:lnTo>
                  <a:pt x="0" y="4935751"/>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890087" y="-1064224"/>
            <a:ext cx="3935730" cy="3577936"/>
          </a:xfrm>
          <a:custGeom>
            <a:avLst/>
            <a:gdLst/>
            <a:ahLst/>
            <a:cxnLst/>
            <a:rect r="r" b="b" t="t" l="l"/>
            <a:pathLst>
              <a:path h="3577936" w="3935730">
                <a:moveTo>
                  <a:pt x="0" y="0"/>
                </a:moveTo>
                <a:lnTo>
                  <a:pt x="3935730" y="0"/>
                </a:lnTo>
                <a:lnTo>
                  <a:pt x="3935730" y="3577937"/>
                </a:lnTo>
                <a:lnTo>
                  <a:pt x="0" y="3577937"/>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a:ln cap="sq">
            <a:noFill/>
            <a:prstDash val="solid"/>
            <a:miter/>
          </a:ln>
        </p:spPr>
      </p:sp>
      <p:pic>
        <p:nvPicPr>
          <p:cNvPr name="Picture 6" id="6"/>
          <p:cNvPicPr>
            <a:picLocks noChangeAspect="true"/>
          </p:cNvPicPr>
          <p:nvPr/>
        </p:nvPicPr>
        <p:blipFill>
          <a:blip r:embed="rId8"/>
          <a:stretch>
            <a:fillRect/>
          </a:stretch>
        </p:blipFill>
        <p:spPr>
          <a:xfrm rot="0">
            <a:off x="230106" y="1173698"/>
            <a:ext cx="8979792" cy="9583132"/>
          </a:xfrm>
          <a:prstGeom prst="rect">
            <a:avLst/>
          </a:prstGeom>
        </p:spPr>
      </p:pic>
      <p:sp>
        <p:nvSpPr>
          <p:cNvPr name="TextBox 7" id="7"/>
          <p:cNvSpPr txBox="true"/>
          <p:nvPr/>
        </p:nvSpPr>
        <p:spPr>
          <a:xfrm rot="0">
            <a:off x="9144000" y="3277235"/>
            <a:ext cx="8738785" cy="6581140"/>
          </a:xfrm>
          <a:prstGeom prst="rect">
            <a:avLst/>
          </a:prstGeom>
        </p:spPr>
        <p:txBody>
          <a:bodyPr anchor="t" rtlCol="false" tIns="0" lIns="0" bIns="0" rIns="0">
            <a:spAutoFit/>
          </a:bodyPr>
          <a:lstStyle/>
          <a:p>
            <a:pPr algn="l">
              <a:lnSpc>
                <a:spcPts val="4759"/>
              </a:lnSpc>
            </a:pPr>
            <a:r>
              <a:rPr lang="en-US" sz="3399">
                <a:solidFill>
                  <a:srgbClr val="FFFFFF"/>
                </a:solidFill>
                <a:latin typeface="Open Sans"/>
                <a:ea typeface="Open Sans"/>
                <a:cs typeface="Open Sans"/>
                <a:sym typeface="Open Sans"/>
              </a:rPr>
              <a:t>Бірінші тестілеуде ИИ тек </a:t>
            </a:r>
            <a:r>
              <a:rPr lang="en-US" sz="3399">
                <a:solidFill>
                  <a:srgbClr val="FFFFFF"/>
                </a:solidFill>
                <a:latin typeface="Open Sans"/>
                <a:ea typeface="Open Sans"/>
                <a:cs typeface="Open Sans"/>
                <a:sym typeface="Open Sans"/>
              </a:rPr>
              <a:t>бір ғана дұрыс жауапты қабылдап, сәйкес келмеген жауаптарды қате деп бағалады, сондықтан жеңіліс саны көп болды.</a:t>
            </a:r>
          </a:p>
          <a:p>
            <a:pPr algn="l">
              <a:lnSpc>
                <a:spcPts val="4759"/>
              </a:lnSpc>
            </a:pPr>
          </a:p>
          <a:p>
            <a:pPr algn="l">
              <a:lnSpc>
                <a:spcPts val="4759"/>
              </a:lnSpc>
            </a:pPr>
            <a:r>
              <a:rPr lang="en-US" sz="3399">
                <a:solidFill>
                  <a:srgbClr val="FFFFFF"/>
                </a:solidFill>
                <a:latin typeface="Open Sans"/>
                <a:ea typeface="Open Sans"/>
                <a:cs typeface="Open Sans"/>
                <a:sym typeface="Open Sans"/>
              </a:rPr>
              <a:t>Жетілдіруден кейін ИИ бір ғана жауаппен шектелмей, барлық нұсқаларды талдап, ұсыныстар беретін болды. Екінші тестілеуде жеңіліс саны айтарлықтай азайды.</a:t>
            </a:r>
          </a:p>
          <a:p>
            <a:pPr algn="l">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grpSp>
        <p:nvGrpSpPr>
          <p:cNvPr name="Group 2" id="2"/>
          <p:cNvGrpSpPr/>
          <p:nvPr/>
        </p:nvGrpSpPr>
        <p:grpSpPr>
          <a:xfrm rot="0">
            <a:off x="-6005391" y="-56898"/>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4" id="4"/>
          <p:cNvGrpSpPr/>
          <p:nvPr/>
        </p:nvGrpSpPr>
        <p:grpSpPr>
          <a:xfrm rot="0">
            <a:off x="-4976691" y="-56898"/>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6" id="6"/>
          <p:cNvGrpSpPr/>
          <p:nvPr/>
        </p:nvGrpSpPr>
        <p:grpSpPr>
          <a:xfrm rot="0">
            <a:off x="5478059" y="3920409"/>
            <a:ext cx="2446183" cy="24461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E5E8"/>
            </a:solidFill>
            <a:ln w="200025" cap="sq">
              <a:solidFill>
                <a:srgbClr val="051D40"/>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17259300" y="2066886"/>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4533696" y="169116"/>
            <a:ext cx="5754080" cy="8220114"/>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3" id="13"/>
          <p:cNvSpPr/>
          <p:nvPr/>
        </p:nvSpPr>
        <p:spPr>
          <a:xfrm flipH="false" flipV="false" rot="0">
            <a:off x="6310161" y="4515779"/>
            <a:ext cx="723930" cy="1301182"/>
          </a:xfrm>
          <a:custGeom>
            <a:avLst/>
            <a:gdLst/>
            <a:ahLst/>
            <a:cxnLst/>
            <a:rect r="r" b="b" t="t" l="l"/>
            <a:pathLst>
              <a:path h="1301182" w="723930">
                <a:moveTo>
                  <a:pt x="0" y="0"/>
                </a:moveTo>
                <a:lnTo>
                  <a:pt x="723930" y="0"/>
                </a:lnTo>
                <a:lnTo>
                  <a:pt x="723930" y="1301182"/>
                </a:lnTo>
                <a:lnTo>
                  <a:pt x="0" y="1301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8278481" y="1281125"/>
            <a:ext cx="8194715" cy="2347955"/>
            <a:chOff x="0" y="0"/>
            <a:chExt cx="10926286" cy="3130607"/>
          </a:xfrm>
        </p:grpSpPr>
        <p:grpSp>
          <p:nvGrpSpPr>
            <p:cNvPr name="Group 15" id="15"/>
            <p:cNvGrpSpPr/>
            <p:nvPr/>
          </p:nvGrpSpPr>
          <p:grpSpPr>
            <a:xfrm rot="5400000">
              <a:off x="-76887" y="277789"/>
              <a:ext cx="691538" cy="537763"/>
              <a:chOff x="0" y="0"/>
              <a:chExt cx="812800" cy="632061"/>
            </a:xfrm>
          </p:grpSpPr>
          <p:sp>
            <p:nvSpPr>
              <p:cNvPr name="Freeform 16" id="16"/>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7" id="17"/>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8" id="18"/>
            <p:cNvSpPr txBox="true"/>
            <p:nvPr/>
          </p:nvSpPr>
          <p:spPr>
            <a:xfrm rot="0">
              <a:off x="956600" y="122017"/>
              <a:ext cx="3323740" cy="1443286"/>
            </a:xfrm>
            <a:prstGeom prst="rect">
              <a:avLst/>
            </a:prstGeom>
          </p:spPr>
          <p:txBody>
            <a:bodyPr anchor="t" rtlCol="false" tIns="0" lIns="0" bIns="0" rIns="0">
              <a:spAutoFit/>
            </a:bodyPr>
            <a:lstStyle/>
            <a:p>
              <a:pPr algn="l" marL="0" indent="0" lvl="0">
                <a:lnSpc>
                  <a:spcPts val="4373"/>
                </a:lnSpc>
                <a:spcBef>
                  <a:spcPct val="0"/>
                </a:spcBef>
              </a:pPr>
              <a:r>
                <a:rPr lang="en-US" b="true" sz="3168">
                  <a:solidFill>
                    <a:srgbClr val="6CE5E8"/>
                  </a:solidFill>
                  <a:latin typeface="Almarai Bold"/>
                  <a:ea typeface="Almarai Bold"/>
                  <a:cs typeface="Almarai Bold"/>
                  <a:sym typeface="Almarai Bold"/>
                </a:rPr>
                <a:t>ТАБЫС ЖҮЙЕСІ</a:t>
              </a:r>
            </a:p>
          </p:txBody>
        </p:sp>
        <p:sp>
          <p:nvSpPr>
            <p:cNvPr name="TextBox 19" id="19"/>
            <p:cNvSpPr txBox="true"/>
            <p:nvPr/>
          </p:nvSpPr>
          <p:spPr>
            <a:xfrm rot="0">
              <a:off x="4938435" y="-28575"/>
              <a:ext cx="5987851" cy="3159182"/>
            </a:xfrm>
            <a:prstGeom prst="rect">
              <a:avLst/>
            </a:prstGeom>
          </p:spPr>
          <p:txBody>
            <a:bodyPr anchor="t" rtlCol="false" tIns="0" lIns="0" bIns="0" rIns="0">
              <a:spAutoFit/>
            </a:bodyPr>
            <a:lstStyle/>
            <a:p>
              <a:pPr algn="just">
                <a:lnSpc>
                  <a:spcPts val="2355"/>
                </a:lnSpc>
              </a:pPr>
              <a:r>
                <a:rPr lang="en-US" sz="1869" b="true">
                  <a:solidFill>
                    <a:srgbClr val="FFFFFF"/>
                  </a:solidFill>
                  <a:latin typeface="Almarai Bold"/>
                  <a:ea typeface="Almarai Bold"/>
                  <a:cs typeface="Almarai Bold"/>
                  <a:sym typeface="Almarai Bold"/>
                </a:rPr>
                <a:t>Монеталар:</a:t>
              </a:r>
            </a:p>
            <a:p>
              <a:pPr algn="just" marL="403596" indent="-201798" lvl="1">
                <a:lnSpc>
                  <a:spcPts val="2355"/>
                </a:lnSpc>
                <a:buFont typeface="Arial"/>
                <a:buChar char="•"/>
              </a:pPr>
              <a:r>
                <a:rPr lang="en-US" sz="1869">
                  <a:solidFill>
                    <a:srgbClr val="FFFFFF"/>
                  </a:solidFill>
                  <a:latin typeface="Almarai"/>
                  <a:ea typeface="Almarai"/>
                  <a:cs typeface="Almarai"/>
                  <a:sym typeface="Almarai"/>
                </a:rPr>
                <a:t>10</a:t>
              </a:r>
              <a:r>
                <a:rPr lang="en-US" sz="1869" strike="noStrike" u="none">
                  <a:solidFill>
                    <a:srgbClr val="FFFFFF"/>
                  </a:solidFill>
                  <a:latin typeface="Almarai"/>
                  <a:ea typeface="Almarai"/>
                  <a:cs typeface="Almarai"/>
                  <a:sym typeface="Almarai"/>
                </a:rPr>
                <a:t> монета - 1.99$ (≈ 1 000 ₸)</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30 монета -4.99$ (≈ 2 500 ₸)</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100 монета -9.99$ (≈ 5 000 ₸)</a:t>
              </a:r>
            </a:p>
            <a:p>
              <a:pPr algn="just" marL="0" indent="0" lvl="0">
                <a:lnSpc>
                  <a:spcPts val="2355"/>
                </a:lnSpc>
              </a:pPr>
              <a:r>
                <a:rPr lang="en-US" b="true" sz="1869" strike="noStrike" u="none">
                  <a:solidFill>
                    <a:srgbClr val="FFFFFF"/>
                  </a:solidFill>
                  <a:latin typeface="Almarai Bold"/>
                  <a:ea typeface="Almarai Bold"/>
                  <a:cs typeface="Almarai Bold"/>
                  <a:sym typeface="Almarai Bold"/>
                </a:rPr>
                <a:t>Жазылым:</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Айлық - 4.99$ (≈ 2 500 ₸)</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Жылдық - 39.99$ (≈ 20 000 ₸)</a:t>
              </a:r>
            </a:p>
            <a:p>
              <a:pPr algn="just" marL="0" indent="0" lvl="0">
                <a:lnSpc>
                  <a:spcPts val="2355"/>
                </a:lnSpc>
              </a:pPr>
            </a:p>
          </p:txBody>
        </p:sp>
      </p:grpSp>
      <p:grpSp>
        <p:nvGrpSpPr>
          <p:cNvPr name="Group 20" id="20"/>
          <p:cNvGrpSpPr/>
          <p:nvPr/>
        </p:nvGrpSpPr>
        <p:grpSpPr>
          <a:xfrm rot="5400000">
            <a:off x="8266626" y="4001689"/>
            <a:ext cx="518653" cy="403322"/>
            <a:chOff x="0" y="0"/>
            <a:chExt cx="812800" cy="632061"/>
          </a:xfrm>
        </p:grpSpPr>
        <p:sp>
          <p:nvSpPr>
            <p:cNvPr name="Freeform 21" id="21"/>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2" id="22"/>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23" id="23"/>
          <p:cNvSpPr txBox="true"/>
          <p:nvPr/>
        </p:nvSpPr>
        <p:spPr>
          <a:xfrm rot="0">
            <a:off x="9032414" y="3696269"/>
            <a:ext cx="3455331" cy="1099133"/>
          </a:xfrm>
          <a:prstGeom prst="rect">
            <a:avLst/>
          </a:prstGeom>
        </p:spPr>
        <p:txBody>
          <a:bodyPr anchor="t" rtlCol="false" tIns="0" lIns="0" bIns="0" rIns="0">
            <a:spAutoFit/>
          </a:bodyPr>
          <a:lstStyle/>
          <a:p>
            <a:pPr algn="l" marL="0" indent="0" lvl="0">
              <a:lnSpc>
                <a:spcPts val="4373"/>
              </a:lnSpc>
              <a:spcBef>
                <a:spcPct val="0"/>
              </a:spcBef>
            </a:pPr>
            <a:r>
              <a:rPr lang="en-US" b="true" sz="3168">
                <a:solidFill>
                  <a:srgbClr val="6CE5E8"/>
                </a:solidFill>
                <a:latin typeface="Almarai Bold"/>
                <a:ea typeface="Almarai Bold"/>
                <a:cs typeface="Almarai Bold"/>
                <a:sym typeface="Almarai Bold"/>
              </a:rPr>
              <a:t>ІСКЕ ҚОСУ ШЫҒЫНДАРЫ</a:t>
            </a:r>
          </a:p>
        </p:txBody>
      </p:sp>
      <p:sp>
        <p:nvSpPr>
          <p:cNvPr name="TextBox 24" id="24"/>
          <p:cNvSpPr txBox="true"/>
          <p:nvPr/>
        </p:nvSpPr>
        <p:spPr>
          <a:xfrm rot="0">
            <a:off x="11936496" y="3970939"/>
            <a:ext cx="4490889" cy="1195430"/>
          </a:xfrm>
          <a:prstGeom prst="rect">
            <a:avLst/>
          </a:prstGeom>
        </p:spPr>
        <p:txBody>
          <a:bodyPr anchor="t" rtlCol="false" tIns="0" lIns="0" bIns="0" rIns="0">
            <a:spAutoFit/>
          </a:bodyPr>
          <a:lstStyle/>
          <a:p>
            <a:pPr algn="just" marL="403596" indent="-201798" lvl="1">
              <a:lnSpc>
                <a:spcPts val="2355"/>
              </a:lnSpc>
              <a:buFont typeface="Arial"/>
              <a:buChar char="•"/>
            </a:pPr>
            <a:r>
              <a:rPr lang="en-US" sz="1869">
                <a:solidFill>
                  <a:srgbClr val="FFFFFF"/>
                </a:solidFill>
                <a:latin typeface="Almarai"/>
                <a:ea typeface="Almarai"/>
                <a:cs typeface="Almarai"/>
                <a:sym typeface="Almarai"/>
              </a:rPr>
              <a:t>G</a:t>
            </a:r>
            <a:r>
              <a:rPr lang="en-US" sz="1869" strike="noStrike" u="none">
                <a:solidFill>
                  <a:srgbClr val="FFFFFF"/>
                </a:solidFill>
                <a:latin typeface="Almarai"/>
                <a:ea typeface="Almarai"/>
                <a:cs typeface="Almarai"/>
                <a:sym typeface="Almarai"/>
              </a:rPr>
              <a:t>oogle Play - 25$ (≈ 12 500 ₸ / тек бір рет)</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App Store -99$ (≈ 49 500 ₸ / жылына)</a:t>
            </a:r>
          </a:p>
          <a:p>
            <a:pPr algn="just" marL="0" indent="0" lvl="0">
              <a:lnSpc>
                <a:spcPts val="2355"/>
              </a:lnSpc>
            </a:pPr>
          </a:p>
        </p:txBody>
      </p:sp>
      <p:grpSp>
        <p:nvGrpSpPr>
          <p:cNvPr name="Group 25" id="25"/>
          <p:cNvGrpSpPr/>
          <p:nvPr/>
        </p:nvGrpSpPr>
        <p:grpSpPr>
          <a:xfrm rot="5400000">
            <a:off x="8266626" y="6142061"/>
            <a:ext cx="518653" cy="403322"/>
            <a:chOff x="0" y="0"/>
            <a:chExt cx="812800" cy="632061"/>
          </a:xfrm>
        </p:grpSpPr>
        <p:sp>
          <p:nvSpPr>
            <p:cNvPr name="Freeform 26" id="26"/>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7" id="27"/>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28" id="28"/>
          <p:cNvSpPr txBox="true"/>
          <p:nvPr/>
        </p:nvSpPr>
        <p:spPr>
          <a:xfrm rot="0">
            <a:off x="9032414" y="5750286"/>
            <a:ext cx="2896415" cy="1099133"/>
          </a:xfrm>
          <a:prstGeom prst="rect">
            <a:avLst/>
          </a:prstGeom>
        </p:spPr>
        <p:txBody>
          <a:bodyPr anchor="t" rtlCol="false" tIns="0" lIns="0" bIns="0" rIns="0">
            <a:spAutoFit/>
          </a:bodyPr>
          <a:lstStyle/>
          <a:p>
            <a:pPr algn="l" marL="0" indent="0" lvl="0">
              <a:lnSpc>
                <a:spcPts val="4373"/>
              </a:lnSpc>
              <a:spcBef>
                <a:spcPct val="0"/>
              </a:spcBef>
            </a:pPr>
            <a:r>
              <a:rPr lang="en-US" b="true" sz="3168">
                <a:solidFill>
                  <a:srgbClr val="6CE5E8"/>
                </a:solidFill>
                <a:latin typeface="Almarai Bold"/>
                <a:ea typeface="Almarai Bold"/>
                <a:cs typeface="Almarai Bold"/>
                <a:sym typeface="Almarai Bold"/>
              </a:rPr>
              <a:t>НЫСАНАЛЫ АУДИТОРИЯ</a:t>
            </a:r>
          </a:p>
        </p:txBody>
      </p:sp>
      <p:sp>
        <p:nvSpPr>
          <p:cNvPr name="TextBox 29" id="29"/>
          <p:cNvSpPr txBox="true"/>
          <p:nvPr/>
        </p:nvSpPr>
        <p:spPr>
          <a:xfrm rot="0">
            <a:off x="11982307" y="5695771"/>
            <a:ext cx="4490889" cy="1785980"/>
          </a:xfrm>
          <a:prstGeom prst="rect">
            <a:avLst/>
          </a:prstGeom>
        </p:spPr>
        <p:txBody>
          <a:bodyPr anchor="t" rtlCol="false" tIns="0" lIns="0" bIns="0" rIns="0">
            <a:spAutoFit/>
          </a:bodyPr>
          <a:lstStyle/>
          <a:p>
            <a:pPr algn="just" marL="403596" indent="-201798" lvl="1">
              <a:lnSpc>
                <a:spcPts val="2355"/>
              </a:lnSpc>
              <a:buFont typeface="Arial"/>
              <a:buChar char="•"/>
            </a:pPr>
            <a:r>
              <a:rPr lang="en-US" sz="1869">
                <a:solidFill>
                  <a:srgbClr val="FFFFFF"/>
                </a:solidFill>
                <a:latin typeface="Almarai"/>
                <a:ea typeface="Almarai"/>
                <a:cs typeface="Almarai"/>
                <a:sym typeface="Almarai"/>
              </a:rPr>
              <a:t>12–18</a:t>
            </a:r>
            <a:r>
              <a:rPr lang="en-US" sz="1869" strike="noStrike" u="none">
                <a:solidFill>
                  <a:srgbClr val="FFFFFF"/>
                </a:solidFill>
                <a:latin typeface="Almarai"/>
                <a:ea typeface="Almarai"/>
                <a:cs typeface="Almarai"/>
                <a:sym typeface="Almarai"/>
              </a:rPr>
              <a:t> жас жасөспірімдер</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Студенттер</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STEM бағытындағы оқушылар</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Мектептер мен білім беру орталықтары</a:t>
            </a:r>
          </a:p>
          <a:p>
            <a:pPr algn="just" marL="0" indent="0" lvl="0">
              <a:lnSpc>
                <a:spcPts val="2355"/>
              </a:lnSpc>
            </a:pPr>
          </a:p>
        </p:txBody>
      </p:sp>
      <p:grpSp>
        <p:nvGrpSpPr>
          <p:cNvPr name="Group 30" id="30"/>
          <p:cNvGrpSpPr/>
          <p:nvPr/>
        </p:nvGrpSpPr>
        <p:grpSpPr>
          <a:xfrm rot="5400000">
            <a:off x="8513348" y="8458629"/>
            <a:ext cx="518653" cy="403322"/>
            <a:chOff x="0" y="0"/>
            <a:chExt cx="812800" cy="632061"/>
          </a:xfrm>
        </p:grpSpPr>
        <p:sp>
          <p:nvSpPr>
            <p:cNvPr name="Freeform 31" id="31"/>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32" id="32"/>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33" id="33"/>
          <p:cNvSpPr txBox="true"/>
          <p:nvPr/>
        </p:nvSpPr>
        <p:spPr>
          <a:xfrm rot="0">
            <a:off x="11982307" y="8015151"/>
            <a:ext cx="4490889" cy="2081255"/>
          </a:xfrm>
          <a:prstGeom prst="rect">
            <a:avLst/>
          </a:prstGeom>
        </p:spPr>
        <p:txBody>
          <a:bodyPr anchor="t" rtlCol="false" tIns="0" lIns="0" bIns="0" rIns="0">
            <a:spAutoFit/>
          </a:bodyPr>
          <a:lstStyle/>
          <a:p>
            <a:pPr algn="just" marL="403596" indent="-201798" lvl="1">
              <a:lnSpc>
                <a:spcPts val="2355"/>
              </a:lnSpc>
              <a:buFont typeface="Arial"/>
              <a:buChar char="•"/>
            </a:pPr>
            <a:r>
              <a:rPr lang="en-US" sz="1869">
                <a:solidFill>
                  <a:srgbClr val="FFFFFF"/>
                </a:solidFill>
                <a:latin typeface="Almarai"/>
                <a:ea typeface="Almarai"/>
                <a:cs typeface="Almarai"/>
                <a:sym typeface="Almarai"/>
              </a:rPr>
              <a:t>T</a:t>
            </a:r>
            <a:r>
              <a:rPr lang="en-US" sz="1869" strike="noStrike" u="none">
                <a:solidFill>
                  <a:srgbClr val="FFFFFF"/>
                </a:solidFill>
                <a:latin typeface="Almarai"/>
                <a:ea typeface="Almarai"/>
                <a:cs typeface="Almarai"/>
                <a:sym typeface="Almarai"/>
              </a:rPr>
              <a:t>ikTok және Instagram Reels</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YouTube Shorts</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Мектептерде таныстыру</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STEM клубтарда</a:t>
            </a:r>
          </a:p>
          <a:p>
            <a:pPr algn="just" marL="403596" indent="-201798" lvl="1">
              <a:lnSpc>
                <a:spcPts val="2355"/>
              </a:lnSpc>
              <a:buFont typeface="Arial"/>
              <a:buChar char="•"/>
            </a:pPr>
            <a:r>
              <a:rPr lang="en-US" sz="1869" strike="noStrike" u="none">
                <a:solidFill>
                  <a:srgbClr val="FFFFFF"/>
                </a:solidFill>
                <a:latin typeface="Almarai"/>
                <a:ea typeface="Almarai"/>
                <a:cs typeface="Almarai"/>
                <a:sym typeface="Almarai"/>
              </a:rPr>
              <a:t>Олимпиада және ғылыми жоба қауымдастықтары</a:t>
            </a:r>
          </a:p>
          <a:p>
            <a:pPr algn="just" marL="0" indent="0" lvl="0">
              <a:lnSpc>
                <a:spcPts val="2355"/>
              </a:lnSpc>
            </a:pPr>
          </a:p>
        </p:txBody>
      </p:sp>
      <p:sp>
        <p:nvSpPr>
          <p:cNvPr name="TextBox 34" id="34"/>
          <p:cNvSpPr txBox="true"/>
          <p:nvPr/>
        </p:nvSpPr>
        <p:spPr>
          <a:xfrm rot="0">
            <a:off x="9288463" y="8062776"/>
            <a:ext cx="3199282" cy="1099133"/>
          </a:xfrm>
          <a:prstGeom prst="rect">
            <a:avLst/>
          </a:prstGeom>
        </p:spPr>
        <p:txBody>
          <a:bodyPr anchor="t" rtlCol="false" tIns="0" lIns="0" bIns="0" rIns="0">
            <a:spAutoFit/>
          </a:bodyPr>
          <a:lstStyle/>
          <a:p>
            <a:pPr algn="l" marL="0" indent="0" lvl="0">
              <a:lnSpc>
                <a:spcPts val="4373"/>
              </a:lnSpc>
              <a:spcBef>
                <a:spcPct val="0"/>
              </a:spcBef>
            </a:pPr>
            <a:r>
              <a:rPr lang="en-US" b="true" sz="3168">
                <a:solidFill>
                  <a:srgbClr val="6CE5E8"/>
                </a:solidFill>
                <a:latin typeface="Almarai Bold"/>
                <a:ea typeface="Almarai Bold"/>
                <a:cs typeface="Almarai Bold"/>
                <a:sym typeface="Almarai Bold"/>
              </a:rPr>
              <a:t>ТЕГІН МАРКЕТИНГ </a:t>
            </a:r>
          </a:p>
        </p:txBody>
      </p:sp>
      <p:sp>
        <p:nvSpPr>
          <p:cNvPr name="TextBox 35" id="35"/>
          <p:cNvSpPr txBox="true"/>
          <p:nvPr/>
        </p:nvSpPr>
        <p:spPr>
          <a:xfrm rot="0">
            <a:off x="942975" y="4269648"/>
            <a:ext cx="4135034" cy="2009775"/>
          </a:xfrm>
          <a:prstGeom prst="rect">
            <a:avLst/>
          </a:prstGeom>
        </p:spPr>
        <p:txBody>
          <a:bodyPr anchor="t" rtlCol="false" tIns="0" lIns="0" bIns="0" rIns="0">
            <a:spAutoFit/>
          </a:bodyPr>
          <a:lstStyle/>
          <a:p>
            <a:pPr algn="l" marL="0" indent="0" lvl="0">
              <a:lnSpc>
                <a:spcPts val="7884"/>
              </a:lnSpc>
              <a:spcBef>
                <a:spcPct val="0"/>
              </a:spcBef>
            </a:pPr>
            <a:r>
              <a:rPr lang="en-US" b="true" sz="6570">
                <a:solidFill>
                  <a:srgbClr val="FFFFFF"/>
                </a:solidFill>
                <a:latin typeface="Almarai Bold"/>
                <a:ea typeface="Almarai Bold"/>
                <a:cs typeface="Almarai Bold"/>
                <a:sym typeface="Almarai Bold"/>
              </a:rPr>
              <a:t>БИЗНЕС МОДЕЛЬ</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sp>
        <p:nvSpPr>
          <p:cNvPr name="Freeform 2" id="2"/>
          <p:cNvSpPr/>
          <p:nvPr/>
        </p:nvSpPr>
        <p:spPr>
          <a:xfrm flipH="false" flipV="true" rot="-2584936">
            <a:off x="-1059246" y="-1767830"/>
            <a:ext cx="3131958" cy="4935751"/>
          </a:xfrm>
          <a:custGeom>
            <a:avLst/>
            <a:gdLst/>
            <a:ahLst/>
            <a:cxnLst/>
            <a:rect r="r" b="b" t="t" l="l"/>
            <a:pathLst>
              <a:path h="4935751" w="3131958">
                <a:moveTo>
                  <a:pt x="0" y="4935752"/>
                </a:moveTo>
                <a:lnTo>
                  <a:pt x="3131958" y="4935752"/>
                </a:lnTo>
                <a:lnTo>
                  <a:pt x="3131958" y="0"/>
                </a:lnTo>
                <a:lnTo>
                  <a:pt x="0" y="0"/>
                </a:lnTo>
                <a:lnTo>
                  <a:pt x="0" y="4935752"/>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9144000" y="-1405639"/>
            <a:ext cx="9736094" cy="4868679"/>
            <a:chOff x="0" y="0"/>
            <a:chExt cx="1422215" cy="711200"/>
          </a:xfrm>
        </p:grpSpPr>
        <p:sp>
          <p:nvSpPr>
            <p:cNvPr name="Freeform 4" id="4"/>
            <p:cNvSpPr/>
            <p:nvPr/>
          </p:nvSpPr>
          <p:spPr>
            <a:xfrm flipH="false" flipV="false" rot="0">
              <a:off x="0" y="0"/>
              <a:ext cx="1422215" cy="711200"/>
            </a:xfrm>
            <a:custGeom>
              <a:avLst/>
              <a:gdLst/>
              <a:ahLst/>
              <a:cxnLst/>
              <a:rect r="r" b="b" t="t" l="l"/>
              <a:pathLst>
                <a:path h="711200" w="1422215">
                  <a:moveTo>
                    <a:pt x="711108" y="711200"/>
                  </a:moveTo>
                  <a:lnTo>
                    <a:pt x="1422215" y="0"/>
                  </a:lnTo>
                  <a:lnTo>
                    <a:pt x="0" y="0"/>
                  </a:lnTo>
                  <a:lnTo>
                    <a:pt x="711108" y="711200"/>
                  </a:lnTo>
                  <a:close/>
                </a:path>
              </a:pathLst>
            </a:custGeom>
            <a:solidFill>
              <a:srgbClr val="76A2AD"/>
            </a:solidFill>
          </p:spPr>
        </p:sp>
        <p:sp>
          <p:nvSpPr>
            <p:cNvPr name="TextBox 5" id="5"/>
            <p:cNvSpPr txBox="true"/>
            <p:nvPr/>
          </p:nvSpPr>
          <p:spPr>
            <a:xfrm>
              <a:off x="222221" y="98425"/>
              <a:ext cx="977773" cy="282575"/>
            </a:xfrm>
            <a:prstGeom prst="rect">
              <a:avLst/>
            </a:prstGeom>
          </p:spPr>
          <p:txBody>
            <a:bodyPr anchor="ctr" rtlCol="false" tIns="50800" lIns="50800" bIns="50800" rIns="50800"/>
            <a:lstStyle/>
            <a:p>
              <a:pPr algn="ctr">
                <a:lnSpc>
                  <a:spcPts val="2499"/>
                </a:lnSpc>
              </a:pPr>
            </a:p>
          </p:txBody>
        </p:sp>
      </p:grpSp>
      <p:grpSp>
        <p:nvGrpSpPr>
          <p:cNvPr name="Group 6" id="6"/>
          <p:cNvGrpSpPr/>
          <p:nvPr/>
        </p:nvGrpSpPr>
        <p:grpSpPr>
          <a:xfrm rot="0">
            <a:off x="15176778" y="8692416"/>
            <a:ext cx="2357223" cy="565884"/>
            <a:chOff x="0" y="0"/>
            <a:chExt cx="920015" cy="220862"/>
          </a:xfrm>
        </p:grpSpPr>
        <p:sp>
          <p:nvSpPr>
            <p:cNvPr name="Freeform 7" id="7"/>
            <p:cNvSpPr/>
            <p:nvPr/>
          </p:nvSpPr>
          <p:spPr>
            <a:xfrm flipH="false" flipV="false" rot="0">
              <a:off x="0" y="0"/>
              <a:ext cx="920014" cy="220862"/>
            </a:xfrm>
            <a:custGeom>
              <a:avLst/>
              <a:gdLst/>
              <a:ahLst/>
              <a:cxnLst/>
              <a:rect r="r" b="b" t="t" l="l"/>
              <a:pathLst>
                <a:path h="220862" w="920014">
                  <a:moveTo>
                    <a:pt x="110431" y="0"/>
                  </a:moveTo>
                  <a:lnTo>
                    <a:pt x="809583" y="0"/>
                  </a:lnTo>
                  <a:cubicBezTo>
                    <a:pt x="838872" y="0"/>
                    <a:pt x="866960" y="11635"/>
                    <a:pt x="887670" y="32345"/>
                  </a:cubicBezTo>
                  <a:cubicBezTo>
                    <a:pt x="908380" y="53054"/>
                    <a:pt x="920014" y="81143"/>
                    <a:pt x="920014" y="110431"/>
                  </a:cubicBezTo>
                  <a:lnTo>
                    <a:pt x="920014" y="110431"/>
                  </a:lnTo>
                  <a:cubicBezTo>
                    <a:pt x="920014" y="139719"/>
                    <a:pt x="908380" y="167808"/>
                    <a:pt x="887670" y="188518"/>
                  </a:cubicBezTo>
                  <a:cubicBezTo>
                    <a:pt x="866960" y="209228"/>
                    <a:pt x="838872" y="220862"/>
                    <a:pt x="809583" y="220862"/>
                  </a:cubicBezTo>
                  <a:lnTo>
                    <a:pt x="110431" y="220862"/>
                  </a:lnTo>
                  <a:cubicBezTo>
                    <a:pt x="81143" y="220862"/>
                    <a:pt x="53054" y="209228"/>
                    <a:pt x="32345" y="188518"/>
                  </a:cubicBezTo>
                  <a:cubicBezTo>
                    <a:pt x="11635" y="167808"/>
                    <a:pt x="0" y="139719"/>
                    <a:pt x="0" y="110431"/>
                  </a:cubicBezTo>
                  <a:lnTo>
                    <a:pt x="0" y="110431"/>
                  </a:lnTo>
                  <a:cubicBezTo>
                    <a:pt x="0" y="81143"/>
                    <a:pt x="11635" y="53054"/>
                    <a:pt x="32345" y="32345"/>
                  </a:cubicBezTo>
                  <a:cubicBezTo>
                    <a:pt x="53054" y="11635"/>
                    <a:pt x="81143" y="0"/>
                    <a:pt x="110431" y="0"/>
                  </a:cubicBezTo>
                  <a:close/>
                </a:path>
              </a:pathLst>
            </a:custGeom>
            <a:solidFill>
              <a:srgbClr val="76A2AD"/>
            </a:solidFill>
          </p:spPr>
        </p:sp>
        <p:sp>
          <p:nvSpPr>
            <p:cNvPr name="TextBox 8" id="8"/>
            <p:cNvSpPr txBox="true"/>
            <p:nvPr/>
          </p:nvSpPr>
          <p:spPr>
            <a:xfrm>
              <a:off x="0" y="-38100"/>
              <a:ext cx="920015" cy="25896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28700" y="7732153"/>
            <a:ext cx="2791721" cy="1425437"/>
          </a:xfrm>
          <a:custGeom>
            <a:avLst/>
            <a:gdLst/>
            <a:ahLst/>
            <a:cxnLst/>
            <a:rect r="r" b="b" t="t" l="l"/>
            <a:pathLst>
              <a:path h="1425437" w="2791721">
                <a:moveTo>
                  <a:pt x="0" y="0"/>
                </a:moveTo>
                <a:lnTo>
                  <a:pt x="2791721" y="0"/>
                </a:lnTo>
                <a:lnTo>
                  <a:pt x="2791721" y="1425437"/>
                </a:lnTo>
                <a:lnTo>
                  <a:pt x="0" y="1425437"/>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189391" r="-40410" b="0"/>
            </a:stretch>
          </a:blipFill>
          <a:ln cap="sq">
            <a:noFill/>
            <a:prstDash val="solid"/>
            <a:miter/>
          </a:ln>
        </p:spPr>
      </p:sp>
      <p:grpSp>
        <p:nvGrpSpPr>
          <p:cNvPr name="Group 10" id="10"/>
          <p:cNvGrpSpPr/>
          <p:nvPr/>
        </p:nvGrpSpPr>
        <p:grpSpPr>
          <a:xfrm rot="0">
            <a:off x="1028700" y="606977"/>
            <a:ext cx="2307460" cy="421723"/>
            <a:chOff x="0" y="0"/>
            <a:chExt cx="900592" cy="164597"/>
          </a:xfrm>
        </p:grpSpPr>
        <p:sp>
          <p:nvSpPr>
            <p:cNvPr name="Freeform 11" id="11"/>
            <p:cNvSpPr/>
            <p:nvPr/>
          </p:nvSpPr>
          <p:spPr>
            <a:xfrm flipH="false" flipV="false" rot="0">
              <a:off x="0" y="0"/>
              <a:ext cx="900592" cy="164597"/>
            </a:xfrm>
            <a:custGeom>
              <a:avLst/>
              <a:gdLst/>
              <a:ahLst/>
              <a:cxnLst/>
              <a:rect r="r" b="b" t="t" l="l"/>
              <a:pathLst>
                <a:path h="164597" w="900592">
                  <a:moveTo>
                    <a:pt x="82298" y="0"/>
                  </a:moveTo>
                  <a:lnTo>
                    <a:pt x="818294" y="0"/>
                  </a:lnTo>
                  <a:cubicBezTo>
                    <a:pt x="863746" y="0"/>
                    <a:pt x="900592" y="36846"/>
                    <a:pt x="900592" y="82298"/>
                  </a:cubicBezTo>
                  <a:lnTo>
                    <a:pt x="900592" y="82298"/>
                  </a:lnTo>
                  <a:cubicBezTo>
                    <a:pt x="900592" y="104125"/>
                    <a:pt x="891922" y="125058"/>
                    <a:pt x="876488" y="140492"/>
                  </a:cubicBezTo>
                  <a:cubicBezTo>
                    <a:pt x="861054" y="155926"/>
                    <a:pt x="840121" y="164597"/>
                    <a:pt x="818294" y="164597"/>
                  </a:cubicBezTo>
                  <a:lnTo>
                    <a:pt x="82298" y="164597"/>
                  </a:lnTo>
                  <a:cubicBezTo>
                    <a:pt x="36846" y="164597"/>
                    <a:pt x="0" y="127751"/>
                    <a:pt x="0" y="82298"/>
                  </a:cubicBezTo>
                  <a:lnTo>
                    <a:pt x="0" y="82298"/>
                  </a:lnTo>
                  <a:cubicBezTo>
                    <a:pt x="0" y="36846"/>
                    <a:pt x="36846" y="0"/>
                    <a:pt x="82298" y="0"/>
                  </a:cubicBezTo>
                  <a:close/>
                </a:path>
              </a:pathLst>
            </a:custGeom>
            <a:solidFill>
              <a:srgbClr val="76A2AD"/>
            </a:solidFill>
          </p:spPr>
        </p:sp>
        <p:sp>
          <p:nvSpPr>
            <p:cNvPr name="TextBox 12" id="12"/>
            <p:cNvSpPr txBox="true"/>
            <p:nvPr/>
          </p:nvSpPr>
          <p:spPr>
            <a:xfrm>
              <a:off x="0" y="-38100"/>
              <a:ext cx="900592" cy="20269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506733" y="5011815"/>
            <a:ext cx="8299452" cy="3281246"/>
            <a:chOff x="0" y="0"/>
            <a:chExt cx="1144657" cy="452548"/>
          </a:xfrm>
        </p:grpSpPr>
        <p:sp>
          <p:nvSpPr>
            <p:cNvPr name="Freeform 14" id="14"/>
            <p:cNvSpPr/>
            <p:nvPr/>
          </p:nvSpPr>
          <p:spPr>
            <a:xfrm flipH="false" flipV="false" rot="0">
              <a:off x="0" y="0"/>
              <a:ext cx="1144657" cy="452548"/>
            </a:xfrm>
            <a:custGeom>
              <a:avLst/>
              <a:gdLst/>
              <a:ahLst/>
              <a:cxnLst/>
              <a:rect r="r" b="b" t="t" l="l"/>
              <a:pathLst>
                <a:path h="452548" w="1144657">
                  <a:moveTo>
                    <a:pt x="21455" y="0"/>
                  </a:moveTo>
                  <a:lnTo>
                    <a:pt x="1123202" y="0"/>
                  </a:lnTo>
                  <a:cubicBezTo>
                    <a:pt x="1135051" y="0"/>
                    <a:pt x="1144657" y="9606"/>
                    <a:pt x="1144657" y="21455"/>
                  </a:cubicBezTo>
                  <a:lnTo>
                    <a:pt x="1144657" y="431093"/>
                  </a:lnTo>
                  <a:cubicBezTo>
                    <a:pt x="1144657" y="442942"/>
                    <a:pt x="1135051" y="452548"/>
                    <a:pt x="1123202" y="452548"/>
                  </a:cubicBezTo>
                  <a:lnTo>
                    <a:pt x="21455" y="452548"/>
                  </a:lnTo>
                  <a:cubicBezTo>
                    <a:pt x="9606" y="452548"/>
                    <a:pt x="0" y="442942"/>
                    <a:pt x="0" y="431093"/>
                  </a:cubicBezTo>
                  <a:lnTo>
                    <a:pt x="0" y="21455"/>
                  </a:lnTo>
                  <a:cubicBezTo>
                    <a:pt x="0" y="9606"/>
                    <a:pt x="9606" y="0"/>
                    <a:pt x="21455" y="0"/>
                  </a:cubicBezTo>
                  <a:close/>
                </a:path>
              </a:pathLst>
            </a:custGeom>
            <a:blipFill>
              <a:blip r:embed="rId6"/>
              <a:stretch>
                <a:fillRect l="0" t="-44851" r="0" b="-44851"/>
              </a:stretch>
            </a:blipFill>
            <a:ln w="38100" cap="rnd">
              <a:solidFill>
                <a:srgbClr val="76A2AD"/>
              </a:solidFill>
              <a:prstDash val="solid"/>
              <a:round/>
            </a:ln>
          </p:spPr>
        </p:sp>
      </p:grpSp>
      <p:sp>
        <p:nvSpPr>
          <p:cNvPr name="Freeform 15" id="15"/>
          <p:cNvSpPr/>
          <p:nvPr/>
        </p:nvSpPr>
        <p:spPr>
          <a:xfrm flipH="false" flipV="false" rot="0">
            <a:off x="12298149" y="-1636568"/>
            <a:ext cx="3935730" cy="3577936"/>
          </a:xfrm>
          <a:custGeom>
            <a:avLst/>
            <a:gdLst/>
            <a:ahLst/>
            <a:cxnLst/>
            <a:rect r="r" b="b" t="t" l="l"/>
            <a:pathLst>
              <a:path h="3577936" w="3935730">
                <a:moveTo>
                  <a:pt x="0" y="0"/>
                </a:moveTo>
                <a:lnTo>
                  <a:pt x="3935730" y="0"/>
                </a:lnTo>
                <a:lnTo>
                  <a:pt x="3935730" y="3577936"/>
                </a:lnTo>
                <a:lnTo>
                  <a:pt x="0" y="3577936"/>
                </a:lnTo>
                <a:lnTo>
                  <a:pt x="0" y="0"/>
                </a:lnTo>
                <a:close/>
              </a:path>
            </a:pathLst>
          </a:custGeom>
          <a:blipFill>
            <a:blip r:embed="rId7">
              <a:alphaModFix amt="31000"/>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6" id="16"/>
          <p:cNvSpPr txBox="true"/>
          <p:nvPr/>
        </p:nvSpPr>
        <p:spPr>
          <a:xfrm rot="0">
            <a:off x="15358876" y="8790189"/>
            <a:ext cx="2232658" cy="322714"/>
          </a:xfrm>
          <a:prstGeom prst="rect">
            <a:avLst/>
          </a:prstGeom>
        </p:spPr>
        <p:txBody>
          <a:bodyPr anchor="t" rtlCol="false" tIns="0" lIns="0" bIns="0" rIns="0">
            <a:spAutoFit/>
          </a:bodyPr>
          <a:lstStyle/>
          <a:p>
            <a:pPr algn="l">
              <a:lnSpc>
                <a:spcPts val="2551"/>
              </a:lnSpc>
            </a:pPr>
            <a:r>
              <a:rPr lang="en-US" sz="1822" b="true">
                <a:solidFill>
                  <a:srgbClr val="033C47"/>
                </a:solidFill>
                <a:latin typeface="Poppins Bold"/>
                <a:ea typeface="Poppins Bold"/>
                <a:cs typeface="Poppins Bold"/>
                <a:sym typeface="Poppins Bold"/>
              </a:rPr>
              <a:t>CosmoMind app</a:t>
            </a:r>
          </a:p>
        </p:txBody>
      </p:sp>
      <p:sp>
        <p:nvSpPr>
          <p:cNvPr name="TextBox 17" id="17"/>
          <p:cNvSpPr txBox="true"/>
          <p:nvPr/>
        </p:nvSpPr>
        <p:spPr>
          <a:xfrm rot="0">
            <a:off x="1232710" y="2710219"/>
            <a:ext cx="15822580" cy="1398779"/>
          </a:xfrm>
          <a:prstGeom prst="rect">
            <a:avLst/>
          </a:prstGeom>
        </p:spPr>
        <p:txBody>
          <a:bodyPr anchor="t" rtlCol="false" tIns="0" lIns="0" bIns="0" rIns="0">
            <a:spAutoFit/>
          </a:bodyPr>
          <a:lstStyle/>
          <a:p>
            <a:pPr algn="ctr">
              <a:lnSpc>
                <a:spcPts val="9476"/>
              </a:lnSpc>
            </a:pPr>
            <a:r>
              <a:rPr lang="en-US" sz="9200" b="true">
                <a:solidFill>
                  <a:srgbClr val="FFFFFF"/>
                </a:solidFill>
                <a:latin typeface="Helvetica World Bold"/>
                <a:ea typeface="Helvetica World Bold"/>
                <a:cs typeface="Helvetica World Bold"/>
                <a:sym typeface="Helvetica World Bold"/>
              </a:rPr>
              <a:t>Мүмкін табыс</a:t>
            </a:r>
          </a:p>
        </p:txBody>
      </p:sp>
      <p:sp>
        <p:nvSpPr>
          <p:cNvPr name="TextBox 18" id="18"/>
          <p:cNvSpPr txBox="true"/>
          <p:nvPr/>
        </p:nvSpPr>
        <p:spPr>
          <a:xfrm rot="0">
            <a:off x="936455" y="652421"/>
            <a:ext cx="2491951" cy="283210"/>
          </a:xfrm>
          <a:prstGeom prst="rect">
            <a:avLst/>
          </a:prstGeom>
        </p:spPr>
        <p:txBody>
          <a:bodyPr anchor="t" rtlCol="false" tIns="0" lIns="0" bIns="0" rIns="0">
            <a:spAutoFit/>
          </a:bodyPr>
          <a:lstStyle/>
          <a:p>
            <a:pPr algn="ctr">
              <a:lnSpc>
                <a:spcPts val="2239"/>
              </a:lnSpc>
            </a:pPr>
            <a:r>
              <a:rPr lang="en-US" sz="1599" b="true">
                <a:solidFill>
                  <a:srgbClr val="033C47"/>
                </a:solidFill>
                <a:latin typeface="Poppins Bold"/>
                <a:ea typeface="Poppins Bold"/>
                <a:cs typeface="Poppins Bold"/>
                <a:sym typeface="Poppins Bold"/>
              </a:rPr>
              <a:t>QAZYNAR TEAM</a:t>
            </a:r>
          </a:p>
        </p:txBody>
      </p:sp>
      <p:sp>
        <p:nvSpPr>
          <p:cNvPr name="TextBox 19" id="19"/>
          <p:cNvSpPr txBox="true"/>
          <p:nvPr/>
        </p:nvSpPr>
        <p:spPr>
          <a:xfrm rot="0">
            <a:off x="9758223" y="5012490"/>
            <a:ext cx="8507649" cy="3280571"/>
          </a:xfrm>
          <a:prstGeom prst="rect">
            <a:avLst/>
          </a:prstGeom>
        </p:spPr>
        <p:txBody>
          <a:bodyPr anchor="t" rtlCol="false" tIns="0" lIns="0" bIns="0" rIns="0">
            <a:spAutoFit/>
          </a:bodyPr>
          <a:lstStyle/>
          <a:p>
            <a:pPr algn="l">
              <a:lnSpc>
                <a:spcPts val="3274"/>
              </a:lnSpc>
            </a:pPr>
            <a:r>
              <a:rPr lang="en-US" sz="2338">
                <a:solidFill>
                  <a:srgbClr val="FFFFFF"/>
                </a:solidFill>
                <a:latin typeface="Poppins"/>
                <a:ea typeface="Poppins"/>
                <a:cs typeface="Poppins"/>
                <a:sym typeface="Poppins"/>
              </a:rPr>
              <a:t>Болжам:</a:t>
            </a:r>
          </a:p>
          <a:p>
            <a:pPr algn="l" marL="504929" indent="-252464" lvl="1">
              <a:lnSpc>
                <a:spcPts val="3274"/>
              </a:lnSpc>
              <a:buFont typeface="Arial"/>
              <a:buChar char="•"/>
            </a:pPr>
            <a:r>
              <a:rPr lang="en-US" sz="2338">
                <a:solidFill>
                  <a:srgbClr val="FFFFFF"/>
                </a:solidFill>
                <a:latin typeface="Poppins"/>
                <a:ea typeface="Poppins"/>
                <a:cs typeface="Poppins"/>
                <a:sym typeface="Poppins"/>
              </a:rPr>
              <a:t>10 000 жүктеу</a:t>
            </a:r>
          </a:p>
          <a:p>
            <a:pPr algn="l" marL="504929" indent="-252464" lvl="1">
              <a:lnSpc>
                <a:spcPts val="3274"/>
              </a:lnSpc>
              <a:buFont typeface="Arial"/>
              <a:buChar char="•"/>
            </a:pPr>
            <a:r>
              <a:rPr lang="en-US" sz="2338">
                <a:solidFill>
                  <a:srgbClr val="FFFFFF"/>
                </a:solidFill>
                <a:latin typeface="Poppins"/>
                <a:ea typeface="Poppins"/>
                <a:cs typeface="Poppins"/>
                <a:sym typeface="Poppins"/>
              </a:rPr>
              <a:t>Соның 20%-ы белсенді қолданушы -&gt; 2 000 адам</a:t>
            </a:r>
          </a:p>
          <a:p>
            <a:pPr algn="l" marL="504929" indent="-252464" lvl="1">
              <a:lnSpc>
                <a:spcPts val="3274"/>
              </a:lnSpc>
              <a:buFont typeface="Arial"/>
              <a:buChar char="•"/>
            </a:pPr>
            <a:r>
              <a:rPr lang="en-US" sz="2338">
                <a:solidFill>
                  <a:srgbClr val="FFFFFF"/>
                </a:solidFill>
                <a:latin typeface="Poppins"/>
                <a:ea typeface="Poppins"/>
                <a:cs typeface="Poppins"/>
                <a:sym typeface="Poppins"/>
              </a:rPr>
              <a:t>Соның 10%-ы ақылы қызмет алады -&gt; 200 адам</a:t>
            </a:r>
          </a:p>
          <a:p>
            <a:pPr algn="l" marL="504929" indent="-252464" lvl="1">
              <a:lnSpc>
                <a:spcPts val="3274"/>
              </a:lnSpc>
              <a:buFont typeface="Arial"/>
              <a:buChar char="•"/>
            </a:pPr>
            <a:r>
              <a:rPr lang="en-US" sz="2338">
                <a:solidFill>
                  <a:srgbClr val="FFFFFF"/>
                </a:solidFill>
                <a:latin typeface="Poppins"/>
                <a:ea typeface="Poppins"/>
                <a:cs typeface="Poppins"/>
                <a:sym typeface="Poppins"/>
              </a:rPr>
              <a:t>Орташа төлемі ≈ 5$</a:t>
            </a:r>
          </a:p>
          <a:p>
            <a:pPr algn="l">
              <a:lnSpc>
                <a:spcPts val="3274"/>
              </a:lnSpc>
            </a:pPr>
            <a:r>
              <a:rPr lang="en-US" sz="2338">
                <a:solidFill>
                  <a:srgbClr val="FFFFFF"/>
                </a:solidFill>
                <a:latin typeface="Poppins"/>
                <a:ea typeface="Poppins"/>
                <a:cs typeface="Poppins"/>
                <a:sym typeface="Poppins"/>
              </a:rPr>
              <a:t>Есептеу:</a:t>
            </a:r>
          </a:p>
          <a:p>
            <a:pPr algn="l">
              <a:lnSpc>
                <a:spcPts val="3274"/>
              </a:lnSpc>
            </a:pPr>
            <a:r>
              <a:rPr lang="en-US" sz="2338">
                <a:solidFill>
                  <a:srgbClr val="FFFFFF"/>
                </a:solidFill>
                <a:latin typeface="Poppins"/>
                <a:ea typeface="Poppins"/>
                <a:cs typeface="Poppins"/>
                <a:sym typeface="Poppins"/>
              </a:rPr>
              <a:t>200 × 5$ = 1000$ (≈ 500 000 ₸) айына</a:t>
            </a:r>
          </a:p>
          <a:p>
            <a:pPr algn="l">
              <a:lnSpc>
                <a:spcPts val="3274"/>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grpSp>
        <p:nvGrpSpPr>
          <p:cNvPr name="Group 2" id="2"/>
          <p:cNvGrpSpPr/>
          <p:nvPr/>
        </p:nvGrpSpPr>
        <p:grpSpPr>
          <a:xfrm rot="0">
            <a:off x="-3457013" y="0"/>
            <a:ext cx="10823999" cy="10287000"/>
            <a:chOff x="0" y="0"/>
            <a:chExt cx="641422" cy="609600"/>
          </a:xfrm>
        </p:grpSpPr>
        <p:sp>
          <p:nvSpPr>
            <p:cNvPr name="Freeform 3" id="3"/>
            <p:cNvSpPr/>
            <p:nvPr/>
          </p:nvSpPr>
          <p:spPr>
            <a:xfrm flipH="false" flipV="false" rot="0">
              <a:off x="0" y="0"/>
              <a:ext cx="641422" cy="609600"/>
            </a:xfrm>
            <a:custGeom>
              <a:avLst/>
              <a:gdLst/>
              <a:ahLst/>
              <a:cxnLst/>
              <a:rect r="r" b="b" t="t" l="l"/>
              <a:pathLst>
                <a:path h="609600" w="641422">
                  <a:moveTo>
                    <a:pt x="438222" y="0"/>
                  </a:moveTo>
                  <a:lnTo>
                    <a:pt x="0" y="0"/>
                  </a:lnTo>
                  <a:lnTo>
                    <a:pt x="203200" y="609600"/>
                  </a:lnTo>
                  <a:lnTo>
                    <a:pt x="641422" y="609600"/>
                  </a:lnTo>
                  <a:lnTo>
                    <a:pt x="438222" y="0"/>
                  </a:lnTo>
                  <a:close/>
                </a:path>
              </a:pathLst>
            </a:custGeom>
            <a:blipFill>
              <a:blip r:embed="rId2"/>
              <a:stretch>
                <a:fillRect l="0" t="-15729" r="0" b="-15729"/>
              </a:stretch>
            </a:blipFill>
          </p:spPr>
        </p:sp>
      </p:grpSp>
      <p:grpSp>
        <p:nvGrpSpPr>
          <p:cNvPr name="Group 4" id="4"/>
          <p:cNvGrpSpPr/>
          <p:nvPr/>
        </p:nvGrpSpPr>
        <p:grpSpPr>
          <a:xfrm rot="0">
            <a:off x="3950856" y="-267728"/>
            <a:ext cx="3416131" cy="4810233"/>
            <a:chOff x="0" y="0"/>
            <a:chExt cx="499017" cy="702662"/>
          </a:xfrm>
        </p:grpSpPr>
        <p:sp>
          <p:nvSpPr>
            <p:cNvPr name="Freeform 5" id="5"/>
            <p:cNvSpPr/>
            <p:nvPr/>
          </p:nvSpPr>
          <p:spPr>
            <a:xfrm flipH="false" flipV="false" rot="0">
              <a:off x="0" y="0"/>
              <a:ext cx="499017" cy="702662"/>
            </a:xfrm>
            <a:custGeom>
              <a:avLst/>
              <a:gdLst/>
              <a:ahLst/>
              <a:cxnLst/>
              <a:rect r="r" b="b" t="t" l="l"/>
              <a:pathLst>
                <a:path h="702662" w="499017">
                  <a:moveTo>
                    <a:pt x="249508" y="702662"/>
                  </a:moveTo>
                  <a:lnTo>
                    <a:pt x="499017" y="0"/>
                  </a:lnTo>
                  <a:lnTo>
                    <a:pt x="0" y="0"/>
                  </a:lnTo>
                  <a:lnTo>
                    <a:pt x="249508" y="702662"/>
                  </a:lnTo>
                  <a:close/>
                </a:path>
              </a:pathLst>
            </a:custGeom>
            <a:solidFill>
              <a:srgbClr val="76A2AD"/>
            </a:solidFill>
          </p:spPr>
        </p:sp>
        <p:sp>
          <p:nvSpPr>
            <p:cNvPr name="TextBox 6" id="6"/>
            <p:cNvSpPr txBox="true"/>
            <p:nvPr/>
          </p:nvSpPr>
          <p:spPr>
            <a:xfrm>
              <a:off x="77971" y="97815"/>
              <a:ext cx="343074" cy="278611"/>
            </a:xfrm>
            <a:prstGeom prst="rect">
              <a:avLst/>
            </a:prstGeom>
          </p:spPr>
          <p:txBody>
            <a:bodyPr anchor="ctr" rtlCol="false" tIns="50800" lIns="50800" bIns="50800" rIns="50800"/>
            <a:lstStyle/>
            <a:p>
              <a:pPr algn="ctr">
                <a:lnSpc>
                  <a:spcPts val="2499"/>
                </a:lnSpc>
              </a:pPr>
            </a:p>
          </p:txBody>
        </p:sp>
      </p:grpSp>
      <p:sp>
        <p:nvSpPr>
          <p:cNvPr name="Freeform 7" id="7"/>
          <p:cNvSpPr/>
          <p:nvPr/>
        </p:nvSpPr>
        <p:spPr>
          <a:xfrm flipH="false" flipV="false" rot="0">
            <a:off x="5062043" y="723937"/>
            <a:ext cx="1193757" cy="609526"/>
          </a:xfrm>
          <a:custGeom>
            <a:avLst/>
            <a:gdLst/>
            <a:ahLst/>
            <a:cxnLst/>
            <a:rect r="r" b="b" t="t" l="l"/>
            <a:pathLst>
              <a:path h="609526" w="1193757">
                <a:moveTo>
                  <a:pt x="0" y="0"/>
                </a:moveTo>
                <a:lnTo>
                  <a:pt x="1193756" y="0"/>
                </a:lnTo>
                <a:lnTo>
                  <a:pt x="1193756" y="609526"/>
                </a:lnTo>
                <a:lnTo>
                  <a:pt x="0" y="609526"/>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189391" r="-40410" b="0"/>
            </a:stretch>
          </a:blipFill>
          <a:ln cap="sq">
            <a:noFill/>
            <a:prstDash val="solid"/>
            <a:miter/>
          </a:ln>
        </p:spPr>
      </p:sp>
      <p:sp>
        <p:nvSpPr>
          <p:cNvPr name="Freeform 8" id="8"/>
          <p:cNvSpPr/>
          <p:nvPr/>
        </p:nvSpPr>
        <p:spPr>
          <a:xfrm flipH="false" flipV="true" rot="-2700000">
            <a:off x="-1147414" y="6008434"/>
            <a:ext cx="2294828" cy="3616492"/>
          </a:xfrm>
          <a:custGeom>
            <a:avLst/>
            <a:gdLst/>
            <a:ahLst/>
            <a:cxnLst/>
            <a:rect r="r" b="b" t="t" l="l"/>
            <a:pathLst>
              <a:path h="3616492" w="2294828">
                <a:moveTo>
                  <a:pt x="0" y="3616492"/>
                </a:moveTo>
                <a:lnTo>
                  <a:pt x="2294828" y="3616492"/>
                </a:lnTo>
                <a:lnTo>
                  <a:pt x="2294828" y="0"/>
                </a:lnTo>
                <a:lnTo>
                  <a:pt x="0" y="0"/>
                </a:lnTo>
                <a:lnTo>
                  <a:pt x="0" y="3616492"/>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5840789" y="8317077"/>
            <a:ext cx="3935730" cy="3577936"/>
          </a:xfrm>
          <a:custGeom>
            <a:avLst/>
            <a:gdLst/>
            <a:ahLst/>
            <a:cxnLst/>
            <a:rect r="r" b="b" t="t" l="l"/>
            <a:pathLst>
              <a:path h="3577936" w="3935730">
                <a:moveTo>
                  <a:pt x="0" y="0"/>
                </a:moveTo>
                <a:lnTo>
                  <a:pt x="3935730" y="0"/>
                </a:lnTo>
                <a:lnTo>
                  <a:pt x="3935730" y="3577936"/>
                </a:lnTo>
                <a:lnTo>
                  <a:pt x="0" y="3577936"/>
                </a:lnTo>
                <a:lnTo>
                  <a:pt x="0" y="0"/>
                </a:lnTo>
                <a:close/>
              </a:path>
            </a:pathLst>
          </a:custGeom>
          <a:blipFill>
            <a:blip r:embed="rId7">
              <a:alphaModFix amt="31000"/>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0" id="10"/>
          <p:cNvSpPr txBox="true"/>
          <p:nvPr/>
        </p:nvSpPr>
        <p:spPr>
          <a:xfrm rot="0">
            <a:off x="6631110" y="3232187"/>
            <a:ext cx="11177544" cy="3985951"/>
          </a:xfrm>
          <a:prstGeom prst="rect">
            <a:avLst/>
          </a:prstGeom>
        </p:spPr>
        <p:txBody>
          <a:bodyPr anchor="t" rtlCol="false" tIns="0" lIns="0" bIns="0" rIns="0">
            <a:spAutoFit/>
          </a:bodyPr>
          <a:lstStyle/>
          <a:p>
            <a:pPr algn="ctr" marL="0" indent="0" lvl="0">
              <a:lnSpc>
                <a:spcPts val="3990"/>
              </a:lnSpc>
            </a:pPr>
            <a:r>
              <a:rPr lang="en-US" sz="2660">
                <a:solidFill>
                  <a:srgbClr val="FFFFFF"/>
                </a:solidFill>
                <a:latin typeface="Helvetica World"/>
                <a:ea typeface="Helvetica World"/>
                <a:cs typeface="Helvetica World"/>
                <a:sym typeface="Helvetica World"/>
              </a:rPr>
              <a:t>Бұл жоба арқылы ғарыштық процестерді модельдеу принциптері зерттеліп, жасанды интеллект негізінде деректерді талдау мен болжау мүмкіндігі жүзеге асырылды. Пайдаланушыға түсінікті интерфейс пен визуалды ғарыш әлемі арқылы симулятор оқу процесінде (физика, астрономия, STEM) тиімді қолдануға бейімделді. Әртүрлі сценарийлерді сынақтан өткізу нәтижесінде симулятордың тиімділігі дәлелденіп, оның білім беру мен ғылыми тұрғыдағы құндылығы айқындалды.</a:t>
            </a:r>
          </a:p>
        </p:txBody>
      </p:sp>
      <p:sp>
        <p:nvSpPr>
          <p:cNvPr name="Freeform 11" id="11"/>
          <p:cNvSpPr/>
          <p:nvPr/>
        </p:nvSpPr>
        <p:spPr>
          <a:xfrm flipH="false" flipV="false" rot="4256090">
            <a:off x="-7535371" y="1366645"/>
            <a:ext cx="15585092" cy="11702987"/>
          </a:xfrm>
          <a:custGeom>
            <a:avLst/>
            <a:gdLst/>
            <a:ahLst/>
            <a:cxnLst/>
            <a:rect r="r" b="b" t="t" l="l"/>
            <a:pathLst>
              <a:path h="11702987" w="15585092">
                <a:moveTo>
                  <a:pt x="0" y="0"/>
                </a:moveTo>
                <a:lnTo>
                  <a:pt x="15585092" y="0"/>
                </a:lnTo>
                <a:lnTo>
                  <a:pt x="15585092" y="11702987"/>
                </a:lnTo>
                <a:lnTo>
                  <a:pt x="0" y="11702987"/>
                </a:lnTo>
                <a:lnTo>
                  <a:pt x="0" y="0"/>
                </a:lnTo>
                <a:close/>
              </a:path>
            </a:pathLst>
          </a:custGeom>
          <a:blipFill>
            <a:blip r:embed="rId9">
              <a:alphaModFix amt="52000"/>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1715852">
            <a:off x="8677574" y="7393084"/>
            <a:ext cx="11545340" cy="8418744"/>
          </a:xfrm>
          <a:custGeom>
            <a:avLst/>
            <a:gdLst/>
            <a:ahLst/>
            <a:cxnLst/>
            <a:rect r="r" b="b" t="t" l="l"/>
            <a:pathLst>
              <a:path h="8418744" w="11545340">
                <a:moveTo>
                  <a:pt x="0" y="0"/>
                </a:moveTo>
                <a:lnTo>
                  <a:pt x="11545340" y="0"/>
                </a:lnTo>
                <a:lnTo>
                  <a:pt x="11545340" y="8418744"/>
                </a:lnTo>
                <a:lnTo>
                  <a:pt x="0" y="84187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8823882" y="1457288"/>
            <a:ext cx="9464118" cy="1123950"/>
          </a:xfrm>
          <a:prstGeom prst="rect">
            <a:avLst/>
          </a:prstGeom>
        </p:spPr>
        <p:txBody>
          <a:bodyPr anchor="t" rtlCol="false" tIns="0" lIns="0" bIns="0" rIns="0">
            <a:spAutoFit/>
          </a:bodyPr>
          <a:lstStyle/>
          <a:p>
            <a:pPr algn="l">
              <a:lnSpc>
                <a:spcPts val="7500"/>
              </a:lnSpc>
            </a:pPr>
            <a:r>
              <a:rPr lang="en-US" sz="7500" b="true">
                <a:solidFill>
                  <a:srgbClr val="FFFFFF"/>
                </a:solidFill>
                <a:latin typeface="Helvetica World Bold"/>
                <a:ea typeface="Helvetica World Bold"/>
                <a:cs typeface="Helvetica World Bold"/>
                <a:sym typeface="Helvetica World Bold"/>
              </a:rPr>
              <a:t>ҚОРЫТЫНДЫ</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grpSp>
        <p:nvGrpSpPr>
          <p:cNvPr name="Group 2" id="2"/>
          <p:cNvGrpSpPr/>
          <p:nvPr/>
        </p:nvGrpSpPr>
        <p:grpSpPr>
          <a:xfrm rot="0">
            <a:off x="8001000" y="0"/>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18015" t="0" r="-18015" b="0"/>
              </a:stretch>
            </a:blipFill>
          </p:spPr>
        </p:sp>
      </p:grpSp>
      <p:grpSp>
        <p:nvGrpSpPr>
          <p:cNvPr name="Group 4" id="4"/>
          <p:cNvGrpSpPr/>
          <p:nvPr/>
        </p:nvGrpSpPr>
        <p:grpSpPr>
          <a:xfrm rot="0">
            <a:off x="5706172" y="0"/>
            <a:ext cx="12674470" cy="6338058"/>
            <a:chOff x="0" y="0"/>
            <a:chExt cx="1422215" cy="711200"/>
          </a:xfrm>
        </p:grpSpPr>
        <p:sp>
          <p:nvSpPr>
            <p:cNvPr name="Freeform 5" id="5"/>
            <p:cNvSpPr/>
            <p:nvPr/>
          </p:nvSpPr>
          <p:spPr>
            <a:xfrm flipH="false" flipV="false" rot="0">
              <a:off x="0" y="0"/>
              <a:ext cx="1422215" cy="711200"/>
            </a:xfrm>
            <a:custGeom>
              <a:avLst/>
              <a:gdLst/>
              <a:ahLst/>
              <a:cxnLst/>
              <a:rect r="r" b="b" t="t" l="l"/>
              <a:pathLst>
                <a:path h="711200" w="1422215">
                  <a:moveTo>
                    <a:pt x="711108" y="711200"/>
                  </a:moveTo>
                  <a:lnTo>
                    <a:pt x="1422215" y="0"/>
                  </a:lnTo>
                  <a:lnTo>
                    <a:pt x="0" y="0"/>
                  </a:lnTo>
                  <a:lnTo>
                    <a:pt x="711108" y="711200"/>
                  </a:lnTo>
                  <a:close/>
                </a:path>
              </a:pathLst>
            </a:custGeom>
            <a:solidFill>
              <a:srgbClr val="1D4494"/>
            </a:solidFill>
          </p:spPr>
        </p:sp>
        <p:sp>
          <p:nvSpPr>
            <p:cNvPr name="TextBox 6" id="6"/>
            <p:cNvSpPr txBox="true"/>
            <p:nvPr/>
          </p:nvSpPr>
          <p:spPr>
            <a:xfrm>
              <a:off x="222221" y="98425"/>
              <a:ext cx="977773" cy="282575"/>
            </a:xfrm>
            <a:prstGeom prst="rect">
              <a:avLst/>
            </a:prstGeom>
          </p:spPr>
          <p:txBody>
            <a:bodyPr anchor="ctr" rtlCol="false" tIns="50800" lIns="50800" bIns="50800" rIns="50800"/>
            <a:lstStyle/>
            <a:p>
              <a:pPr algn="ctr">
                <a:lnSpc>
                  <a:spcPts val="2499"/>
                </a:lnSpc>
              </a:pPr>
            </a:p>
          </p:txBody>
        </p:sp>
      </p:grpSp>
      <p:grpSp>
        <p:nvGrpSpPr>
          <p:cNvPr name="Group 7" id="7"/>
          <p:cNvGrpSpPr/>
          <p:nvPr/>
        </p:nvGrpSpPr>
        <p:grpSpPr>
          <a:xfrm rot="0">
            <a:off x="5706172" y="-1420240"/>
            <a:ext cx="12684410" cy="6338058"/>
            <a:chOff x="0" y="0"/>
            <a:chExt cx="1423331" cy="711200"/>
          </a:xfrm>
        </p:grpSpPr>
        <p:sp>
          <p:nvSpPr>
            <p:cNvPr name="Freeform 8" id="8"/>
            <p:cNvSpPr/>
            <p:nvPr/>
          </p:nvSpPr>
          <p:spPr>
            <a:xfrm flipH="false" flipV="false" rot="0">
              <a:off x="0" y="0"/>
              <a:ext cx="1423331" cy="711200"/>
            </a:xfrm>
            <a:custGeom>
              <a:avLst/>
              <a:gdLst/>
              <a:ahLst/>
              <a:cxnLst/>
              <a:rect r="r" b="b" t="t" l="l"/>
              <a:pathLst>
                <a:path h="711200" w="1423331">
                  <a:moveTo>
                    <a:pt x="711665" y="711200"/>
                  </a:moveTo>
                  <a:lnTo>
                    <a:pt x="1423331" y="0"/>
                  </a:lnTo>
                  <a:lnTo>
                    <a:pt x="0" y="0"/>
                  </a:lnTo>
                  <a:lnTo>
                    <a:pt x="711665" y="711200"/>
                  </a:lnTo>
                  <a:close/>
                </a:path>
              </a:pathLst>
            </a:custGeom>
            <a:solidFill>
              <a:srgbClr val="76A2AD"/>
            </a:solidFill>
          </p:spPr>
        </p:sp>
        <p:sp>
          <p:nvSpPr>
            <p:cNvPr name="TextBox 9" id="9"/>
            <p:cNvSpPr txBox="true"/>
            <p:nvPr/>
          </p:nvSpPr>
          <p:spPr>
            <a:xfrm>
              <a:off x="222395" y="98425"/>
              <a:ext cx="978540" cy="282575"/>
            </a:xfrm>
            <a:prstGeom prst="rect">
              <a:avLst/>
            </a:prstGeom>
          </p:spPr>
          <p:txBody>
            <a:bodyPr anchor="ctr" rtlCol="false" tIns="50800" lIns="50800" bIns="50800" rIns="50800"/>
            <a:lstStyle/>
            <a:p>
              <a:pPr algn="ctr">
                <a:lnSpc>
                  <a:spcPts val="2499"/>
                </a:lnSpc>
              </a:pPr>
            </a:p>
          </p:txBody>
        </p:sp>
      </p:grpSp>
      <p:sp>
        <p:nvSpPr>
          <p:cNvPr name="TextBox 10" id="10"/>
          <p:cNvSpPr txBox="true"/>
          <p:nvPr/>
        </p:nvSpPr>
        <p:spPr>
          <a:xfrm rot="0">
            <a:off x="440931" y="4486271"/>
            <a:ext cx="12078698" cy="2538881"/>
          </a:xfrm>
          <a:prstGeom prst="rect">
            <a:avLst/>
          </a:prstGeom>
        </p:spPr>
        <p:txBody>
          <a:bodyPr anchor="t" rtlCol="false" tIns="0" lIns="0" bIns="0" rIns="0">
            <a:spAutoFit/>
          </a:bodyPr>
          <a:lstStyle/>
          <a:p>
            <a:pPr algn="l">
              <a:lnSpc>
                <a:spcPts val="8768"/>
              </a:lnSpc>
            </a:pPr>
            <a:r>
              <a:rPr lang="en-US" sz="8768" b="true">
                <a:solidFill>
                  <a:srgbClr val="FFFFFF"/>
                </a:solidFill>
                <a:latin typeface="Helvetica World Bold"/>
                <a:ea typeface="Helvetica World Bold"/>
                <a:cs typeface="Helvetica World Bold"/>
                <a:sym typeface="Helvetica World Bold"/>
              </a:rPr>
              <a:t>НАЗАРЛАРЫНЫЗҒА</a:t>
            </a:r>
          </a:p>
          <a:p>
            <a:pPr algn="l">
              <a:lnSpc>
                <a:spcPts val="8768"/>
              </a:lnSpc>
            </a:pPr>
            <a:r>
              <a:rPr lang="en-US" sz="8768" b="true">
                <a:solidFill>
                  <a:srgbClr val="FFFFFF"/>
                </a:solidFill>
                <a:latin typeface="Helvetica World Bold"/>
                <a:ea typeface="Helvetica World Bold"/>
                <a:cs typeface="Helvetica World Bold"/>
                <a:sym typeface="Helvetica World Bold"/>
              </a:rPr>
              <a:t>РАХМЕТ!</a:t>
            </a:r>
          </a:p>
        </p:txBody>
      </p:sp>
      <p:grpSp>
        <p:nvGrpSpPr>
          <p:cNvPr name="Group 11" id="11"/>
          <p:cNvGrpSpPr/>
          <p:nvPr/>
        </p:nvGrpSpPr>
        <p:grpSpPr>
          <a:xfrm rot="0">
            <a:off x="6241770" y="-7174351"/>
            <a:ext cx="11508222" cy="1150822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3"/>
              <a:stretch>
                <a:fillRect l="-24931" t="0" r="-24931" b="0"/>
              </a:stretch>
            </a:blipFill>
          </p:spPr>
        </p:sp>
      </p:grpSp>
      <p:sp>
        <p:nvSpPr>
          <p:cNvPr name="TextBox 13" id="13"/>
          <p:cNvSpPr txBox="true"/>
          <p:nvPr/>
        </p:nvSpPr>
        <p:spPr>
          <a:xfrm rot="0">
            <a:off x="1314250" y="8746894"/>
            <a:ext cx="3997132" cy="1035050"/>
          </a:xfrm>
          <a:prstGeom prst="rect">
            <a:avLst/>
          </a:prstGeom>
        </p:spPr>
        <p:txBody>
          <a:bodyPr anchor="t" rtlCol="false" tIns="0" lIns="0" bIns="0" rIns="0">
            <a:spAutoFit/>
          </a:bodyPr>
          <a:lstStyle/>
          <a:p>
            <a:pPr algn="l">
              <a:lnSpc>
                <a:spcPts val="2499"/>
              </a:lnSpc>
            </a:pPr>
            <a:r>
              <a:rPr lang="en-US" sz="2499" b="true">
                <a:solidFill>
                  <a:srgbClr val="FFFFFF"/>
                </a:solidFill>
                <a:latin typeface="Helvetica World Bold"/>
                <a:ea typeface="Helvetica World Bold"/>
                <a:cs typeface="Helvetica World Bold"/>
                <a:sym typeface="Helvetica World Bold"/>
              </a:rPr>
              <a:t>TENIZBAY AIYM</a:t>
            </a:r>
          </a:p>
          <a:p>
            <a:pPr algn="l">
              <a:lnSpc>
                <a:spcPts val="2499"/>
              </a:lnSpc>
            </a:pPr>
            <a:r>
              <a:rPr lang="en-US" sz="2499" b="true">
                <a:solidFill>
                  <a:srgbClr val="FFFFFF"/>
                </a:solidFill>
                <a:latin typeface="Helvetica World Bold"/>
                <a:ea typeface="Helvetica World Bold"/>
                <a:cs typeface="Helvetica World Bold"/>
                <a:sym typeface="Helvetica World Bold"/>
              </a:rPr>
              <a:t>ZHALGASKALI RAKHMAN</a:t>
            </a:r>
          </a:p>
          <a:p>
            <a:pPr algn="l">
              <a:lnSpc>
                <a:spcPts val="2499"/>
              </a:lnSpc>
            </a:pPr>
          </a:p>
        </p:txBody>
      </p:sp>
      <p:sp>
        <p:nvSpPr>
          <p:cNvPr name="TextBox 14" id="14"/>
          <p:cNvSpPr txBox="true"/>
          <p:nvPr/>
        </p:nvSpPr>
        <p:spPr>
          <a:xfrm rot="0">
            <a:off x="2290653" y="1390014"/>
            <a:ext cx="2676352" cy="675005"/>
          </a:xfrm>
          <a:prstGeom prst="rect">
            <a:avLst/>
          </a:prstGeom>
        </p:spPr>
        <p:txBody>
          <a:bodyPr anchor="t" rtlCol="false" tIns="0" lIns="0" bIns="0" rIns="0">
            <a:spAutoFit/>
          </a:bodyPr>
          <a:lstStyle/>
          <a:p>
            <a:pPr algn="l">
              <a:lnSpc>
                <a:spcPts val="2499"/>
              </a:lnSpc>
            </a:pPr>
            <a:r>
              <a:rPr lang="en-US" sz="2499" b="true">
                <a:solidFill>
                  <a:srgbClr val="FFFFFF"/>
                </a:solidFill>
                <a:latin typeface="Helvetica World Bold"/>
                <a:ea typeface="Helvetica World Bold"/>
                <a:cs typeface="Helvetica World Bold"/>
                <a:sym typeface="Helvetica World Bold"/>
              </a:rPr>
              <a:t>QAZYNAR</a:t>
            </a:r>
          </a:p>
          <a:p>
            <a:pPr algn="l">
              <a:lnSpc>
                <a:spcPts val="2499"/>
              </a:lnSpc>
            </a:pPr>
            <a:r>
              <a:rPr lang="en-US" sz="2499" b="true">
                <a:solidFill>
                  <a:srgbClr val="FFFFFF"/>
                </a:solidFill>
                <a:latin typeface="Helvetica World Bold"/>
                <a:ea typeface="Helvetica World Bold"/>
                <a:cs typeface="Helvetica World Bold"/>
                <a:sym typeface="Helvetica World Bold"/>
              </a:rPr>
              <a:t>TEAM</a:t>
            </a:r>
          </a:p>
        </p:txBody>
      </p:sp>
      <p:sp>
        <p:nvSpPr>
          <p:cNvPr name="TextBox 15" id="15"/>
          <p:cNvSpPr txBox="true"/>
          <p:nvPr/>
        </p:nvSpPr>
        <p:spPr>
          <a:xfrm rot="0">
            <a:off x="1314250" y="8387813"/>
            <a:ext cx="2935937" cy="278130"/>
          </a:xfrm>
          <a:prstGeom prst="rect">
            <a:avLst/>
          </a:prstGeom>
        </p:spPr>
        <p:txBody>
          <a:bodyPr anchor="t" rtlCol="false" tIns="0" lIns="0" bIns="0" rIns="0">
            <a:spAutoFit/>
          </a:bodyPr>
          <a:lstStyle/>
          <a:p>
            <a:pPr algn="l">
              <a:lnSpc>
                <a:spcPts val="1800"/>
              </a:lnSpc>
            </a:pPr>
            <a:r>
              <a:rPr lang="en-US" sz="1800" b="true">
                <a:solidFill>
                  <a:srgbClr val="FFFFFF"/>
                </a:solidFill>
                <a:latin typeface="Helvetica World Bold"/>
                <a:ea typeface="Helvetica World Bold"/>
                <a:cs typeface="Helvetica World Bold"/>
                <a:sym typeface="Helvetica World Bold"/>
              </a:rPr>
              <a:t>PRESENTED BY:</a:t>
            </a:r>
          </a:p>
        </p:txBody>
      </p:sp>
      <p:sp>
        <p:nvSpPr>
          <p:cNvPr name="Freeform 16" id="16"/>
          <p:cNvSpPr/>
          <p:nvPr/>
        </p:nvSpPr>
        <p:spPr>
          <a:xfrm flipH="false" flipV="true" rot="-2700000">
            <a:off x="-1483776" y="6388787"/>
            <a:ext cx="2294828" cy="3616492"/>
          </a:xfrm>
          <a:custGeom>
            <a:avLst/>
            <a:gdLst/>
            <a:ahLst/>
            <a:cxnLst/>
            <a:rect r="r" b="b" t="t" l="l"/>
            <a:pathLst>
              <a:path h="3616492" w="2294828">
                <a:moveTo>
                  <a:pt x="0" y="3616492"/>
                </a:moveTo>
                <a:lnTo>
                  <a:pt x="2294828" y="3616492"/>
                </a:lnTo>
                <a:lnTo>
                  <a:pt x="2294828" y="0"/>
                </a:lnTo>
                <a:lnTo>
                  <a:pt x="0" y="0"/>
                </a:lnTo>
                <a:lnTo>
                  <a:pt x="0" y="3616492"/>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7" id="17"/>
          <p:cNvSpPr/>
          <p:nvPr/>
        </p:nvSpPr>
        <p:spPr>
          <a:xfrm flipH="false" flipV="false" rot="0">
            <a:off x="5706172" y="-1369794"/>
            <a:ext cx="3935730" cy="3577936"/>
          </a:xfrm>
          <a:custGeom>
            <a:avLst/>
            <a:gdLst/>
            <a:ahLst/>
            <a:cxnLst/>
            <a:rect r="r" b="b" t="t" l="l"/>
            <a:pathLst>
              <a:path h="3577936" w="3935730">
                <a:moveTo>
                  <a:pt x="0" y="0"/>
                </a:moveTo>
                <a:lnTo>
                  <a:pt x="3935730" y="0"/>
                </a:lnTo>
                <a:lnTo>
                  <a:pt x="3935730" y="3577937"/>
                </a:lnTo>
                <a:lnTo>
                  <a:pt x="0" y="3577937"/>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8" id="18"/>
          <p:cNvSpPr/>
          <p:nvPr/>
        </p:nvSpPr>
        <p:spPr>
          <a:xfrm flipH="false" flipV="false" rot="0">
            <a:off x="6480280" y="8505923"/>
            <a:ext cx="1193757" cy="609526"/>
          </a:xfrm>
          <a:custGeom>
            <a:avLst/>
            <a:gdLst/>
            <a:ahLst/>
            <a:cxnLst/>
            <a:rect r="r" b="b" t="t" l="l"/>
            <a:pathLst>
              <a:path h="609526" w="1193757">
                <a:moveTo>
                  <a:pt x="0" y="0"/>
                </a:moveTo>
                <a:lnTo>
                  <a:pt x="1193757" y="0"/>
                </a:lnTo>
                <a:lnTo>
                  <a:pt x="1193757" y="609526"/>
                </a:lnTo>
                <a:lnTo>
                  <a:pt x="0" y="609526"/>
                </a:lnTo>
                <a:lnTo>
                  <a:pt x="0" y="0"/>
                </a:lnTo>
                <a:close/>
              </a:path>
            </a:pathLst>
          </a:custGeom>
          <a:blipFill>
            <a:blip r:embed="rId8">
              <a:alphaModFix amt="31000"/>
              <a:extLst>
                <a:ext uri="{96DAC541-7B7A-43D3-8B79-37D633B846F1}">
                  <asvg:svgBlip xmlns:asvg="http://schemas.microsoft.com/office/drawing/2016/SVG/main" r:embed="rId9"/>
                </a:ext>
              </a:extLst>
            </a:blip>
            <a:stretch>
              <a:fillRect l="0" t="-189391" r="-40410" b="0"/>
            </a:stretch>
          </a:blipFill>
          <a:ln cap="sq">
            <a:noFill/>
            <a:prstDash val="solid"/>
            <a:miter/>
          </a:ln>
        </p:spPr>
      </p:sp>
      <p:sp>
        <p:nvSpPr>
          <p:cNvPr name="Freeform 19" id="19"/>
          <p:cNvSpPr/>
          <p:nvPr/>
        </p:nvSpPr>
        <p:spPr>
          <a:xfrm flipH="false" flipV="false" rot="0">
            <a:off x="535641" y="1087887"/>
            <a:ext cx="2012540" cy="1340855"/>
          </a:xfrm>
          <a:custGeom>
            <a:avLst/>
            <a:gdLst/>
            <a:ahLst/>
            <a:cxnLst/>
            <a:rect r="r" b="b" t="t" l="l"/>
            <a:pathLst>
              <a:path h="1340855" w="2012540">
                <a:moveTo>
                  <a:pt x="0" y="0"/>
                </a:moveTo>
                <a:lnTo>
                  <a:pt x="2012540" y="0"/>
                </a:lnTo>
                <a:lnTo>
                  <a:pt x="2012540" y="1340855"/>
                </a:lnTo>
                <a:lnTo>
                  <a:pt x="0" y="1340855"/>
                </a:lnTo>
                <a:lnTo>
                  <a:pt x="0" y="0"/>
                </a:lnTo>
                <a:close/>
              </a:path>
            </a:pathLst>
          </a:custGeom>
          <a:blipFill>
            <a:blip r:embed="rId10"/>
            <a:stretch>
              <a:fillRect l="0" t="0" r="0" b="0"/>
            </a:stretch>
          </a:blipFill>
        </p:spPr>
      </p:sp>
      <p:grpSp>
        <p:nvGrpSpPr>
          <p:cNvPr name="Group 20" id="20"/>
          <p:cNvGrpSpPr/>
          <p:nvPr/>
        </p:nvGrpSpPr>
        <p:grpSpPr>
          <a:xfrm rot="2699999">
            <a:off x="10438509" y="591388"/>
            <a:ext cx="9533974" cy="18450804"/>
            <a:chOff x="0" y="0"/>
            <a:chExt cx="2511005" cy="4859471"/>
          </a:xfrm>
        </p:grpSpPr>
        <p:sp>
          <p:nvSpPr>
            <p:cNvPr name="Freeform 21" id="21"/>
            <p:cNvSpPr/>
            <p:nvPr/>
          </p:nvSpPr>
          <p:spPr>
            <a:xfrm flipH="false" flipV="false" rot="0">
              <a:off x="0" y="0"/>
              <a:ext cx="2511005" cy="4859471"/>
            </a:xfrm>
            <a:custGeom>
              <a:avLst/>
              <a:gdLst/>
              <a:ahLst/>
              <a:cxnLst/>
              <a:rect r="r" b="b" t="t" l="l"/>
              <a:pathLst>
                <a:path h="4859471" w="2511005">
                  <a:moveTo>
                    <a:pt x="0" y="0"/>
                  </a:moveTo>
                  <a:lnTo>
                    <a:pt x="2511005" y="0"/>
                  </a:lnTo>
                  <a:lnTo>
                    <a:pt x="2511005" y="4859471"/>
                  </a:lnTo>
                  <a:lnTo>
                    <a:pt x="0" y="4859471"/>
                  </a:lnTo>
                  <a:close/>
                </a:path>
              </a:pathLst>
            </a:custGeom>
            <a:solidFill>
              <a:srgbClr val="062E57">
                <a:alpha val="40000"/>
              </a:srgbClr>
            </a:solidFill>
          </p:spPr>
        </p:sp>
        <p:sp>
          <p:nvSpPr>
            <p:cNvPr name="TextBox 22" id="22"/>
            <p:cNvSpPr txBox="true"/>
            <p:nvPr/>
          </p:nvSpPr>
          <p:spPr>
            <a:xfrm>
              <a:off x="0" y="47625"/>
              <a:ext cx="2511005" cy="4811846"/>
            </a:xfrm>
            <a:prstGeom prst="rect">
              <a:avLst/>
            </a:prstGeom>
          </p:spPr>
          <p:txBody>
            <a:bodyPr anchor="ctr" rtlCol="false" tIns="50800" lIns="50800" bIns="50800" rIns="50800"/>
            <a:lstStyle/>
            <a:p>
              <a:pPr algn="ctr">
                <a:lnSpc>
                  <a:spcPts val="249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sp>
        <p:nvSpPr>
          <p:cNvPr name="Freeform 2" id="2"/>
          <p:cNvSpPr/>
          <p:nvPr/>
        </p:nvSpPr>
        <p:spPr>
          <a:xfrm flipH="false" flipV="false" rot="0">
            <a:off x="15308977" y="1028700"/>
            <a:ext cx="1950323" cy="995824"/>
          </a:xfrm>
          <a:custGeom>
            <a:avLst/>
            <a:gdLst/>
            <a:ahLst/>
            <a:cxnLst/>
            <a:rect r="r" b="b" t="t" l="l"/>
            <a:pathLst>
              <a:path h="995824" w="1950323">
                <a:moveTo>
                  <a:pt x="0" y="0"/>
                </a:moveTo>
                <a:lnTo>
                  <a:pt x="1950323" y="0"/>
                </a:lnTo>
                <a:lnTo>
                  <a:pt x="1950323" y="995824"/>
                </a:lnTo>
                <a:lnTo>
                  <a:pt x="0" y="995824"/>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189391" r="-40410" b="0"/>
            </a:stretch>
          </a:blipFill>
          <a:ln cap="sq">
            <a:noFill/>
            <a:prstDash val="solid"/>
            <a:miter/>
          </a:ln>
        </p:spPr>
      </p:sp>
      <p:sp>
        <p:nvSpPr>
          <p:cNvPr name="Freeform 3" id="3"/>
          <p:cNvSpPr/>
          <p:nvPr/>
        </p:nvSpPr>
        <p:spPr>
          <a:xfrm flipH="false" flipV="true" rot="-2584936">
            <a:off x="-1349763" y="7002403"/>
            <a:ext cx="3131958" cy="4935751"/>
          </a:xfrm>
          <a:custGeom>
            <a:avLst/>
            <a:gdLst/>
            <a:ahLst/>
            <a:cxnLst/>
            <a:rect r="r" b="b" t="t" l="l"/>
            <a:pathLst>
              <a:path h="4935751" w="3131958">
                <a:moveTo>
                  <a:pt x="0" y="4935751"/>
                </a:moveTo>
                <a:lnTo>
                  <a:pt x="3131958" y="4935751"/>
                </a:lnTo>
                <a:lnTo>
                  <a:pt x="3131958" y="0"/>
                </a:lnTo>
                <a:lnTo>
                  <a:pt x="0" y="0"/>
                </a:lnTo>
                <a:lnTo>
                  <a:pt x="0" y="4935751"/>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890087" y="-1064224"/>
            <a:ext cx="3935730" cy="3577936"/>
          </a:xfrm>
          <a:custGeom>
            <a:avLst/>
            <a:gdLst/>
            <a:ahLst/>
            <a:cxnLst/>
            <a:rect r="r" b="b" t="t" l="l"/>
            <a:pathLst>
              <a:path h="3577936" w="3935730">
                <a:moveTo>
                  <a:pt x="0" y="0"/>
                </a:moveTo>
                <a:lnTo>
                  <a:pt x="3935730" y="0"/>
                </a:lnTo>
                <a:lnTo>
                  <a:pt x="3935730" y="3577937"/>
                </a:lnTo>
                <a:lnTo>
                  <a:pt x="0" y="3577937"/>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5" id="5"/>
          <p:cNvGrpSpPr/>
          <p:nvPr/>
        </p:nvGrpSpPr>
        <p:grpSpPr>
          <a:xfrm rot="0">
            <a:off x="613475" y="1224207"/>
            <a:ext cx="11876645" cy="7838586"/>
            <a:chOff x="0" y="0"/>
            <a:chExt cx="635000" cy="419100"/>
          </a:xfrm>
        </p:grpSpPr>
        <p:sp>
          <p:nvSpPr>
            <p:cNvPr name="Freeform 6" id="6"/>
            <p:cNvSpPr/>
            <p:nvPr/>
          </p:nvSpPr>
          <p:spPr>
            <a:xfrm flipH="false" flipV="false" rot="0">
              <a:off x="0" y="0"/>
              <a:ext cx="635000" cy="419100"/>
            </a:xfrm>
            <a:custGeom>
              <a:avLst/>
              <a:gdLst/>
              <a:ahLst/>
              <a:cxnLst/>
              <a:rect r="r" b="b" t="t" l="l"/>
              <a:pathLst>
                <a:path h="419100" w="635000">
                  <a:moveTo>
                    <a:pt x="12732" y="0"/>
                  </a:moveTo>
                  <a:lnTo>
                    <a:pt x="622268" y="0"/>
                  </a:lnTo>
                  <a:cubicBezTo>
                    <a:pt x="625645" y="0"/>
                    <a:pt x="628883" y="1341"/>
                    <a:pt x="631271" y="3729"/>
                  </a:cubicBezTo>
                  <a:cubicBezTo>
                    <a:pt x="633659" y="6117"/>
                    <a:pt x="635000" y="9355"/>
                    <a:pt x="635000" y="12732"/>
                  </a:cubicBezTo>
                  <a:lnTo>
                    <a:pt x="635000" y="406368"/>
                  </a:lnTo>
                  <a:cubicBezTo>
                    <a:pt x="635000" y="409745"/>
                    <a:pt x="633659" y="412983"/>
                    <a:pt x="631271" y="415371"/>
                  </a:cubicBezTo>
                  <a:cubicBezTo>
                    <a:pt x="628883" y="417759"/>
                    <a:pt x="625645" y="419100"/>
                    <a:pt x="622268" y="419100"/>
                  </a:cubicBezTo>
                  <a:lnTo>
                    <a:pt x="12732" y="419100"/>
                  </a:lnTo>
                  <a:cubicBezTo>
                    <a:pt x="9355" y="419100"/>
                    <a:pt x="6117" y="417759"/>
                    <a:pt x="3729" y="415371"/>
                  </a:cubicBezTo>
                  <a:cubicBezTo>
                    <a:pt x="1341" y="412983"/>
                    <a:pt x="0" y="409745"/>
                    <a:pt x="0" y="406368"/>
                  </a:cubicBezTo>
                  <a:lnTo>
                    <a:pt x="0" y="12732"/>
                  </a:lnTo>
                  <a:cubicBezTo>
                    <a:pt x="0" y="9355"/>
                    <a:pt x="1341" y="6117"/>
                    <a:pt x="3729" y="3729"/>
                  </a:cubicBezTo>
                  <a:cubicBezTo>
                    <a:pt x="6117" y="1341"/>
                    <a:pt x="9355" y="0"/>
                    <a:pt x="12732" y="0"/>
                  </a:cubicBezTo>
                  <a:close/>
                </a:path>
              </a:pathLst>
            </a:custGeom>
            <a:solidFill>
              <a:srgbClr val="FFFFFF"/>
            </a:solidFill>
          </p:spPr>
        </p:sp>
        <p:sp>
          <p:nvSpPr>
            <p:cNvPr name="TextBox 7" id="7"/>
            <p:cNvSpPr txBox="true"/>
            <p:nvPr/>
          </p:nvSpPr>
          <p:spPr>
            <a:xfrm>
              <a:off x="0" y="47625"/>
              <a:ext cx="635000" cy="371475"/>
            </a:xfrm>
            <a:prstGeom prst="rect">
              <a:avLst/>
            </a:prstGeom>
          </p:spPr>
          <p:txBody>
            <a:bodyPr anchor="ctr" rtlCol="false" tIns="50800" lIns="50800" bIns="50800" rIns="50800"/>
            <a:lstStyle/>
            <a:p>
              <a:pPr algn="ctr">
                <a:lnSpc>
                  <a:spcPts val="2499"/>
                </a:lnSpc>
              </a:pPr>
            </a:p>
          </p:txBody>
        </p:sp>
      </p:grpSp>
      <p:sp>
        <p:nvSpPr>
          <p:cNvPr name="Freeform 8" id="8"/>
          <p:cNvSpPr/>
          <p:nvPr/>
        </p:nvSpPr>
        <p:spPr>
          <a:xfrm flipH="false" flipV="false" rot="0">
            <a:off x="11561183" y="670427"/>
            <a:ext cx="6406745" cy="4473073"/>
          </a:xfrm>
          <a:custGeom>
            <a:avLst/>
            <a:gdLst/>
            <a:ahLst/>
            <a:cxnLst/>
            <a:rect r="r" b="b" t="t" l="l"/>
            <a:pathLst>
              <a:path h="4473073" w="6406745">
                <a:moveTo>
                  <a:pt x="0" y="0"/>
                </a:moveTo>
                <a:lnTo>
                  <a:pt x="6406744" y="0"/>
                </a:lnTo>
                <a:lnTo>
                  <a:pt x="6406744" y="4473073"/>
                </a:lnTo>
                <a:lnTo>
                  <a:pt x="0" y="4473073"/>
                </a:lnTo>
                <a:lnTo>
                  <a:pt x="0" y="0"/>
                </a:lnTo>
                <a:close/>
              </a:path>
            </a:pathLst>
          </a:custGeom>
          <a:blipFill>
            <a:blip r:embed="rId8"/>
            <a:stretch>
              <a:fillRect l="0" t="0" r="0" b="0"/>
            </a:stretch>
          </a:blipFill>
        </p:spPr>
      </p:sp>
      <p:sp>
        <p:nvSpPr>
          <p:cNvPr name="Freeform 9" id="9"/>
          <p:cNvSpPr/>
          <p:nvPr/>
        </p:nvSpPr>
        <p:spPr>
          <a:xfrm flipH="false" flipV="false" rot="1176019">
            <a:off x="12837733" y="4485368"/>
            <a:ext cx="3853644" cy="4467992"/>
          </a:xfrm>
          <a:custGeom>
            <a:avLst/>
            <a:gdLst/>
            <a:ahLst/>
            <a:cxnLst/>
            <a:rect r="r" b="b" t="t" l="l"/>
            <a:pathLst>
              <a:path h="4467992" w="3853644">
                <a:moveTo>
                  <a:pt x="0" y="0"/>
                </a:moveTo>
                <a:lnTo>
                  <a:pt x="3853644" y="0"/>
                </a:lnTo>
                <a:lnTo>
                  <a:pt x="3853644" y="4467993"/>
                </a:lnTo>
                <a:lnTo>
                  <a:pt x="0" y="4467993"/>
                </a:lnTo>
                <a:lnTo>
                  <a:pt x="0" y="0"/>
                </a:lnTo>
                <a:close/>
              </a:path>
            </a:pathLst>
          </a:custGeom>
          <a:blipFill>
            <a:blip r:embed="rId9"/>
            <a:stretch>
              <a:fillRect l="0" t="0" r="0" b="0"/>
            </a:stretch>
          </a:blipFill>
        </p:spPr>
      </p:sp>
      <p:sp>
        <p:nvSpPr>
          <p:cNvPr name="TextBox 10" id="10"/>
          <p:cNvSpPr txBox="true"/>
          <p:nvPr/>
        </p:nvSpPr>
        <p:spPr>
          <a:xfrm rot="0">
            <a:off x="1028700" y="1957849"/>
            <a:ext cx="11360624" cy="5869122"/>
          </a:xfrm>
          <a:prstGeom prst="rect">
            <a:avLst/>
          </a:prstGeom>
        </p:spPr>
        <p:txBody>
          <a:bodyPr anchor="t" rtlCol="false" tIns="0" lIns="0" bIns="0" rIns="0">
            <a:spAutoFit/>
          </a:bodyPr>
          <a:lstStyle/>
          <a:p>
            <a:pPr algn="l">
              <a:lnSpc>
                <a:spcPts val="4665"/>
              </a:lnSpc>
            </a:pPr>
            <a:r>
              <a:rPr lang="en-US" sz="3332" b="true">
                <a:solidFill>
                  <a:srgbClr val="000000"/>
                </a:solidFill>
                <a:latin typeface="Open Sans Bold"/>
                <a:ea typeface="Open Sans Bold"/>
                <a:cs typeface="Open Sans Bold"/>
                <a:sym typeface="Open Sans Bold"/>
              </a:rPr>
              <a:t>Облыс:Батыс Қазақстан обласы</a:t>
            </a:r>
          </a:p>
          <a:p>
            <a:pPr algn="l">
              <a:lnSpc>
                <a:spcPts val="4665"/>
              </a:lnSpc>
            </a:pPr>
          </a:p>
          <a:p>
            <a:pPr algn="l">
              <a:lnSpc>
                <a:spcPts val="4665"/>
              </a:lnSpc>
            </a:pPr>
            <a:r>
              <a:rPr lang="en-US" sz="3332" b="true">
                <a:solidFill>
                  <a:srgbClr val="000000"/>
                </a:solidFill>
                <a:latin typeface="Open Sans Bold"/>
                <a:ea typeface="Open Sans Bold"/>
                <a:cs typeface="Open Sans Bold"/>
                <a:sym typeface="Open Sans Bold"/>
              </a:rPr>
              <a:t>Қала/ауыл:Орал қаласы</a:t>
            </a:r>
          </a:p>
          <a:p>
            <a:pPr algn="l">
              <a:lnSpc>
                <a:spcPts val="4665"/>
              </a:lnSpc>
            </a:pPr>
          </a:p>
          <a:p>
            <a:pPr algn="l">
              <a:lnSpc>
                <a:spcPts val="4665"/>
              </a:lnSpc>
            </a:pPr>
            <a:r>
              <a:rPr lang="en-US" sz="3332" b="true">
                <a:solidFill>
                  <a:srgbClr val="000000"/>
                </a:solidFill>
                <a:latin typeface="Open Sans Bold"/>
                <a:ea typeface="Open Sans Bold"/>
                <a:cs typeface="Open Sans Bold"/>
                <a:sym typeface="Open Sans Bold"/>
              </a:rPr>
              <a:t>Мектеп:М.Мәметова атындағы № 27 мектеп-лицей</a:t>
            </a:r>
          </a:p>
          <a:p>
            <a:pPr algn="l">
              <a:lnSpc>
                <a:spcPts val="4665"/>
              </a:lnSpc>
            </a:pPr>
          </a:p>
          <a:p>
            <a:pPr algn="l">
              <a:lnSpc>
                <a:spcPts val="4665"/>
              </a:lnSpc>
            </a:pPr>
            <a:r>
              <a:rPr lang="en-US" sz="3332" b="true">
                <a:solidFill>
                  <a:srgbClr val="000000"/>
                </a:solidFill>
                <a:latin typeface="Open Sans Bold"/>
                <a:ea typeface="Open Sans Bold"/>
                <a:cs typeface="Open Sans Bold"/>
                <a:sym typeface="Open Sans Bold"/>
              </a:rPr>
              <a:t>Қатысушылар:Теңізбай Айым,Жалғасқали Рахман</a:t>
            </a:r>
          </a:p>
          <a:p>
            <a:pPr algn="l">
              <a:lnSpc>
                <a:spcPts val="4665"/>
              </a:lnSpc>
            </a:pPr>
          </a:p>
          <a:p>
            <a:pPr algn="l">
              <a:lnSpc>
                <a:spcPts val="4665"/>
              </a:lnSpc>
            </a:pPr>
            <a:r>
              <a:rPr lang="en-US" sz="3332" b="true">
                <a:solidFill>
                  <a:srgbClr val="000000"/>
                </a:solidFill>
                <a:latin typeface="Open Sans Bold"/>
                <a:ea typeface="Open Sans Bold"/>
                <a:cs typeface="Open Sans Bold"/>
                <a:sym typeface="Open Sans Bold"/>
              </a:rPr>
              <a:t>Тақырыбы:CosmoMind app</a:t>
            </a:r>
          </a:p>
        </p:txBody>
      </p:sp>
      <p:sp>
        <p:nvSpPr>
          <p:cNvPr name="Freeform 11" id="11"/>
          <p:cNvSpPr/>
          <p:nvPr/>
        </p:nvSpPr>
        <p:spPr>
          <a:xfrm flipH="false" flipV="false" rot="0">
            <a:off x="16322868" y="0"/>
            <a:ext cx="2012540" cy="1340855"/>
          </a:xfrm>
          <a:custGeom>
            <a:avLst/>
            <a:gdLst/>
            <a:ahLst/>
            <a:cxnLst/>
            <a:rect r="r" b="b" t="t" l="l"/>
            <a:pathLst>
              <a:path h="1340855" w="2012540">
                <a:moveTo>
                  <a:pt x="0" y="0"/>
                </a:moveTo>
                <a:lnTo>
                  <a:pt x="2012540" y="0"/>
                </a:lnTo>
                <a:lnTo>
                  <a:pt x="2012540" y="1340855"/>
                </a:lnTo>
                <a:lnTo>
                  <a:pt x="0" y="1340855"/>
                </a:lnTo>
                <a:lnTo>
                  <a:pt x="0" y="0"/>
                </a:lnTo>
                <a:close/>
              </a:path>
            </a:pathLst>
          </a:custGeom>
          <a:blipFill>
            <a:blip r:embed="rId10"/>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grpSp>
        <p:nvGrpSpPr>
          <p:cNvPr name="Group 2" id="2"/>
          <p:cNvGrpSpPr/>
          <p:nvPr/>
        </p:nvGrpSpPr>
        <p:grpSpPr>
          <a:xfrm rot="0">
            <a:off x="-4086504" y="-3010368"/>
            <a:ext cx="11508222" cy="1150822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26824" t="0" r="-26824" b="0"/>
              </a:stretch>
            </a:blipFill>
          </p:spPr>
        </p:sp>
      </p:grpSp>
      <p:grpSp>
        <p:nvGrpSpPr>
          <p:cNvPr name="Group 4" id="4"/>
          <p:cNvGrpSpPr/>
          <p:nvPr/>
        </p:nvGrpSpPr>
        <p:grpSpPr>
          <a:xfrm rot="-10800000">
            <a:off x="-1193051" y="6168674"/>
            <a:ext cx="10740472" cy="5370933"/>
            <a:chOff x="0" y="0"/>
            <a:chExt cx="1422215" cy="711200"/>
          </a:xfrm>
        </p:grpSpPr>
        <p:sp>
          <p:nvSpPr>
            <p:cNvPr name="Freeform 5" id="5"/>
            <p:cNvSpPr/>
            <p:nvPr/>
          </p:nvSpPr>
          <p:spPr>
            <a:xfrm flipH="false" flipV="false" rot="0">
              <a:off x="0" y="0"/>
              <a:ext cx="1422215" cy="711200"/>
            </a:xfrm>
            <a:custGeom>
              <a:avLst/>
              <a:gdLst/>
              <a:ahLst/>
              <a:cxnLst/>
              <a:rect r="r" b="b" t="t" l="l"/>
              <a:pathLst>
                <a:path h="711200" w="1422215">
                  <a:moveTo>
                    <a:pt x="711108" y="711200"/>
                  </a:moveTo>
                  <a:lnTo>
                    <a:pt x="1422215" y="0"/>
                  </a:lnTo>
                  <a:lnTo>
                    <a:pt x="0" y="0"/>
                  </a:lnTo>
                  <a:lnTo>
                    <a:pt x="711108" y="711200"/>
                  </a:lnTo>
                  <a:close/>
                </a:path>
              </a:pathLst>
            </a:custGeom>
            <a:solidFill>
              <a:srgbClr val="1D4494"/>
            </a:solidFill>
          </p:spPr>
        </p:sp>
        <p:sp>
          <p:nvSpPr>
            <p:cNvPr name="TextBox 6" id="6"/>
            <p:cNvSpPr txBox="true"/>
            <p:nvPr/>
          </p:nvSpPr>
          <p:spPr>
            <a:xfrm>
              <a:off x="222221" y="98425"/>
              <a:ext cx="977773" cy="282575"/>
            </a:xfrm>
            <a:prstGeom prst="rect">
              <a:avLst/>
            </a:prstGeom>
          </p:spPr>
          <p:txBody>
            <a:bodyPr anchor="ctr" rtlCol="false" tIns="50800" lIns="50800" bIns="50800" rIns="50800"/>
            <a:lstStyle/>
            <a:p>
              <a:pPr algn="ctr">
                <a:lnSpc>
                  <a:spcPts val="2499"/>
                </a:lnSpc>
              </a:pPr>
            </a:p>
          </p:txBody>
        </p:sp>
      </p:grpSp>
      <p:sp>
        <p:nvSpPr>
          <p:cNvPr name="TextBox 7" id="7"/>
          <p:cNvSpPr txBox="true"/>
          <p:nvPr/>
        </p:nvSpPr>
        <p:spPr>
          <a:xfrm rot="0">
            <a:off x="8297860" y="1506572"/>
            <a:ext cx="8616263" cy="1118235"/>
          </a:xfrm>
          <a:prstGeom prst="rect">
            <a:avLst/>
          </a:prstGeom>
        </p:spPr>
        <p:txBody>
          <a:bodyPr anchor="t" rtlCol="false" tIns="0" lIns="0" bIns="0" rIns="0">
            <a:spAutoFit/>
          </a:bodyPr>
          <a:lstStyle/>
          <a:p>
            <a:pPr algn="l">
              <a:lnSpc>
                <a:spcPts val="7500"/>
              </a:lnSpc>
            </a:pPr>
            <a:r>
              <a:rPr lang="en-US" sz="7500" b="true">
                <a:solidFill>
                  <a:srgbClr val="FFFFFF"/>
                </a:solidFill>
                <a:latin typeface="Helvetica World Bold"/>
                <a:ea typeface="Helvetica World Bold"/>
                <a:cs typeface="Helvetica World Bold"/>
                <a:sym typeface="Helvetica World Bold"/>
              </a:rPr>
              <a:t>МАҚСАТ&amp;МІНДЕТ</a:t>
            </a:r>
          </a:p>
        </p:txBody>
      </p:sp>
      <p:sp>
        <p:nvSpPr>
          <p:cNvPr name="Freeform 8" id="8"/>
          <p:cNvSpPr/>
          <p:nvPr/>
        </p:nvSpPr>
        <p:spPr>
          <a:xfrm flipH="false" flipV="false" rot="0">
            <a:off x="16065543" y="1028700"/>
            <a:ext cx="1193757" cy="609526"/>
          </a:xfrm>
          <a:custGeom>
            <a:avLst/>
            <a:gdLst/>
            <a:ahLst/>
            <a:cxnLst/>
            <a:rect r="r" b="b" t="t" l="l"/>
            <a:pathLst>
              <a:path h="609526" w="1193757">
                <a:moveTo>
                  <a:pt x="0" y="0"/>
                </a:moveTo>
                <a:lnTo>
                  <a:pt x="1193757" y="0"/>
                </a:lnTo>
                <a:lnTo>
                  <a:pt x="1193757" y="609526"/>
                </a:lnTo>
                <a:lnTo>
                  <a:pt x="0" y="609526"/>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189391" r="-40410" b="0"/>
            </a:stretch>
          </a:blipFill>
          <a:ln cap="sq">
            <a:noFill/>
            <a:prstDash val="solid"/>
            <a:miter/>
          </a:ln>
        </p:spPr>
      </p:sp>
      <p:sp>
        <p:nvSpPr>
          <p:cNvPr name="Freeform 9" id="9"/>
          <p:cNvSpPr/>
          <p:nvPr/>
        </p:nvSpPr>
        <p:spPr>
          <a:xfrm flipH="false" flipV="true" rot="-2700000">
            <a:off x="2356191" y="6056513"/>
            <a:ext cx="2294828" cy="3616492"/>
          </a:xfrm>
          <a:custGeom>
            <a:avLst/>
            <a:gdLst/>
            <a:ahLst/>
            <a:cxnLst/>
            <a:rect r="r" b="b" t="t" l="l"/>
            <a:pathLst>
              <a:path h="3616492" w="2294828">
                <a:moveTo>
                  <a:pt x="0" y="3616491"/>
                </a:moveTo>
                <a:lnTo>
                  <a:pt x="2294828" y="3616491"/>
                </a:lnTo>
                <a:lnTo>
                  <a:pt x="2294828" y="0"/>
                </a:lnTo>
                <a:lnTo>
                  <a:pt x="0" y="0"/>
                </a:lnTo>
                <a:lnTo>
                  <a:pt x="0" y="3616491"/>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5291435" y="8271158"/>
            <a:ext cx="3935730" cy="3577936"/>
          </a:xfrm>
          <a:custGeom>
            <a:avLst/>
            <a:gdLst/>
            <a:ahLst/>
            <a:cxnLst/>
            <a:rect r="r" b="b" t="t" l="l"/>
            <a:pathLst>
              <a:path h="3577936" w="3935730">
                <a:moveTo>
                  <a:pt x="0" y="0"/>
                </a:moveTo>
                <a:lnTo>
                  <a:pt x="3935730" y="0"/>
                </a:lnTo>
                <a:lnTo>
                  <a:pt x="3935730" y="3577937"/>
                </a:lnTo>
                <a:lnTo>
                  <a:pt x="0" y="3577937"/>
                </a:lnTo>
                <a:lnTo>
                  <a:pt x="0" y="0"/>
                </a:lnTo>
                <a:close/>
              </a:path>
            </a:pathLst>
          </a:custGeom>
          <a:blipFill>
            <a:blip r:embed="rId7">
              <a:alphaModFix amt="31000"/>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1" id="11"/>
          <p:cNvSpPr txBox="true"/>
          <p:nvPr/>
        </p:nvSpPr>
        <p:spPr>
          <a:xfrm rot="0">
            <a:off x="8125271" y="3033126"/>
            <a:ext cx="10482513" cy="1844165"/>
          </a:xfrm>
          <a:prstGeom prst="rect">
            <a:avLst/>
          </a:prstGeom>
        </p:spPr>
        <p:txBody>
          <a:bodyPr anchor="t" rtlCol="false" tIns="0" lIns="0" bIns="0" rIns="0">
            <a:spAutoFit/>
          </a:bodyPr>
          <a:lstStyle/>
          <a:p>
            <a:pPr algn="l">
              <a:lnSpc>
                <a:spcPts val="3649"/>
              </a:lnSpc>
            </a:pPr>
            <a:r>
              <a:rPr lang="en-US" sz="2433" b="true">
                <a:solidFill>
                  <a:srgbClr val="FFFFFF"/>
                </a:solidFill>
                <a:latin typeface="Helvetica World Bold"/>
                <a:ea typeface="Helvetica World Bold"/>
                <a:cs typeface="Helvetica World Bold"/>
                <a:sym typeface="Helvetica World Bold"/>
              </a:rPr>
              <a:t>Мақсаты:</a:t>
            </a:r>
          </a:p>
          <a:p>
            <a:pPr algn="l" marL="0" indent="0" lvl="0">
              <a:lnSpc>
                <a:spcPts val="3649"/>
              </a:lnSpc>
            </a:pPr>
            <a:r>
              <a:rPr lang="en-US" sz="2433">
                <a:solidFill>
                  <a:srgbClr val="FFFFFF"/>
                </a:solidFill>
                <a:latin typeface="Helvetica World"/>
                <a:ea typeface="Helvetica World"/>
                <a:cs typeface="Helvetica World"/>
                <a:sym typeface="Helvetica World"/>
              </a:rPr>
              <a:t>Жасанды интеллектті пайдалана отырып, ғарыштық процестерді модельдейтін интерактивті симулятор құру және оны білім беру мен зерттеу саласында қолдануға мүмкіндік беру.</a:t>
            </a:r>
          </a:p>
        </p:txBody>
      </p:sp>
      <p:sp>
        <p:nvSpPr>
          <p:cNvPr name="TextBox 12" id="12"/>
          <p:cNvSpPr txBox="true"/>
          <p:nvPr/>
        </p:nvSpPr>
        <p:spPr>
          <a:xfrm rot="0">
            <a:off x="8125271" y="5198175"/>
            <a:ext cx="10482513" cy="4153136"/>
          </a:xfrm>
          <a:prstGeom prst="rect">
            <a:avLst/>
          </a:prstGeom>
        </p:spPr>
        <p:txBody>
          <a:bodyPr anchor="t" rtlCol="false" tIns="0" lIns="0" bIns="0" rIns="0">
            <a:spAutoFit/>
          </a:bodyPr>
          <a:lstStyle/>
          <a:p>
            <a:pPr algn="l">
              <a:lnSpc>
                <a:spcPts val="3066"/>
              </a:lnSpc>
            </a:pPr>
            <a:r>
              <a:rPr lang="en-US" sz="2190" b="true">
                <a:solidFill>
                  <a:srgbClr val="FFFFFF"/>
                </a:solidFill>
                <a:latin typeface="Open Sans Bold"/>
                <a:ea typeface="Open Sans Bold"/>
                <a:cs typeface="Open Sans Bold"/>
                <a:sym typeface="Open Sans Bold"/>
              </a:rPr>
              <a:t>Міндеттері:</a:t>
            </a:r>
          </a:p>
          <a:p>
            <a:pPr algn="l" marL="472843" indent="-236421" lvl="1">
              <a:lnSpc>
                <a:spcPts val="3066"/>
              </a:lnSpc>
              <a:buFont typeface="Arial"/>
              <a:buChar char="•"/>
            </a:pPr>
            <a:r>
              <a:rPr lang="en-US" sz="2190">
                <a:solidFill>
                  <a:srgbClr val="FFFFFF"/>
                </a:solidFill>
                <a:latin typeface="Open Sans"/>
                <a:ea typeface="Open Sans"/>
                <a:cs typeface="Open Sans"/>
                <a:sym typeface="Open Sans"/>
              </a:rPr>
              <a:t>Ғарыштық процестер</a:t>
            </a:r>
            <a:r>
              <a:rPr lang="en-US" sz="2190">
                <a:solidFill>
                  <a:srgbClr val="FFFFFF"/>
                </a:solidFill>
                <a:latin typeface="Open Sans"/>
                <a:ea typeface="Open Sans"/>
                <a:cs typeface="Open Sans"/>
                <a:sym typeface="Open Sans"/>
              </a:rPr>
              <a:t>ді (орбита қозғалысы, миссия сценарийлері, объектілердің өзара әсері) м</a:t>
            </a:r>
            <a:r>
              <a:rPr lang="en-US" sz="2190">
                <a:solidFill>
                  <a:srgbClr val="FFFFFF"/>
                </a:solidFill>
                <a:latin typeface="Open Sans"/>
                <a:ea typeface="Open Sans"/>
                <a:cs typeface="Open Sans"/>
                <a:sym typeface="Open Sans"/>
              </a:rPr>
              <a:t>одельдеу принциптерін зерттеу;</a:t>
            </a:r>
          </a:p>
          <a:p>
            <a:pPr algn="l" marL="472843" indent="-236421" lvl="1">
              <a:lnSpc>
                <a:spcPts val="3066"/>
              </a:lnSpc>
              <a:buFont typeface="Arial"/>
              <a:buChar char="•"/>
            </a:pPr>
            <a:r>
              <a:rPr lang="en-US" sz="2190">
                <a:solidFill>
                  <a:srgbClr val="FFFFFF"/>
                </a:solidFill>
                <a:latin typeface="Open Sans"/>
                <a:ea typeface="Open Sans"/>
                <a:cs typeface="Open Sans"/>
                <a:sym typeface="Open Sans"/>
              </a:rPr>
              <a:t>Симуляторда жасанды интеллект алгоритмдерін қолдану арқылы деректерді талдау және болжау мүмкіндігін енгізу;</a:t>
            </a:r>
          </a:p>
          <a:p>
            <a:pPr algn="l" marL="472843" indent="-236421" lvl="1">
              <a:lnSpc>
                <a:spcPts val="3066"/>
              </a:lnSpc>
              <a:buFont typeface="Arial"/>
              <a:buChar char="•"/>
            </a:pPr>
            <a:r>
              <a:rPr lang="en-US" sz="2190">
                <a:solidFill>
                  <a:srgbClr val="FFFFFF"/>
                </a:solidFill>
                <a:latin typeface="Open Sans"/>
                <a:ea typeface="Open Sans"/>
                <a:cs typeface="Open Sans"/>
                <a:sym typeface="Open Sans"/>
              </a:rPr>
              <a:t>Пайдаланушыға түсінікті әрі интерактивті интерфейс әзірлеу;</a:t>
            </a:r>
          </a:p>
          <a:p>
            <a:pPr algn="l" marL="472843" indent="-236421" lvl="1">
              <a:lnSpc>
                <a:spcPts val="3066"/>
              </a:lnSpc>
              <a:buFont typeface="Arial"/>
              <a:buChar char="•"/>
            </a:pPr>
            <a:r>
              <a:rPr lang="en-US" sz="2190">
                <a:solidFill>
                  <a:srgbClr val="FFFFFF"/>
                </a:solidFill>
                <a:latin typeface="Open Sans"/>
                <a:ea typeface="Open Sans"/>
                <a:cs typeface="Open Sans"/>
                <a:sym typeface="Open Sans"/>
              </a:rPr>
              <a:t>Симуляторды оқу процесінде (физика, астрономия, STEM) қолдануға бейімдеу;</a:t>
            </a:r>
          </a:p>
          <a:p>
            <a:pPr algn="l" marL="472843" indent="-236421" lvl="1">
              <a:lnSpc>
                <a:spcPts val="3066"/>
              </a:lnSpc>
              <a:buFont typeface="Arial"/>
              <a:buChar char="•"/>
            </a:pPr>
            <a:r>
              <a:rPr lang="en-US" sz="2190">
                <a:solidFill>
                  <a:srgbClr val="FFFFFF"/>
                </a:solidFill>
                <a:latin typeface="Open Sans"/>
                <a:ea typeface="Open Sans"/>
                <a:cs typeface="Open Sans"/>
                <a:sym typeface="Open Sans"/>
              </a:rPr>
              <a:t>Әртүрлі сценарийлерді сынақтан өткізу арқылы симулятордың тиімділігін бағалау;</a:t>
            </a:r>
          </a:p>
          <a:p>
            <a:pPr algn="l" marL="436470" indent="-218235" lvl="1">
              <a:lnSpc>
                <a:spcPts val="2830"/>
              </a:lnSpc>
              <a:buFont typeface="Arial"/>
              <a:buChar char="•"/>
            </a:pPr>
            <a:r>
              <a:rPr lang="en-US" sz="2021">
                <a:solidFill>
                  <a:srgbClr val="FFFFFF"/>
                </a:solidFill>
                <a:latin typeface="Open Sans"/>
                <a:ea typeface="Open Sans"/>
                <a:cs typeface="Open Sans"/>
                <a:sym typeface="Open Sans"/>
              </a:rPr>
              <a:t>Жобаның білім беру ж</a:t>
            </a:r>
            <a:r>
              <a:rPr lang="en-US" sz="2021">
                <a:solidFill>
                  <a:srgbClr val="FFFFFF"/>
                </a:solidFill>
                <a:latin typeface="Open Sans"/>
                <a:ea typeface="Open Sans"/>
                <a:cs typeface="Open Sans"/>
                <a:sym typeface="Open Sans"/>
              </a:rPr>
              <a:t>әне ғылыми тұрғыдағы құндылығын көрсету.</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7740" y="-1429773"/>
            <a:ext cx="8593578" cy="13146547"/>
            <a:chOff x="0" y="0"/>
            <a:chExt cx="2263329" cy="3462465"/>
          </a:xfrm>
        </p:grpSpPr>
        <p:sp>
          <p:nvSpPr>
            <p:cNvPr name="Freeform 3" id="3"/>
            <p:cNvSpPr/>
            <p:nvPr/>
          </p:nvSpPr>
          <p:spPr>
            <a:xfrm flipH="false" flipV="false" rot="0">
              <a:off x="0" y="0"/>
              <a:ext cx="2263329" cy="3462465"/>
            </a:xfrm>
            <a:custGeom>
              <a:avLst/>
              <a:gdLst/>
              <a:ahLst/>
              <a:cxnLst/>
              <a:rect r="r" b="b" t="t" l="l"/>
              <a:pathLst>
                <a:path h="3462465" w="2263329">
                  <a:moveTo>
                    <a:pt x="0" y="0"/>
                  </a:moveTo>
                  <a:lnTo>
                    <a:pt x="2263329" y="0"/>
                  </a:lnTo>
                  <a:lnTo>
                    <a:pt x="2263329" y="3462465"/>
                  </a:lnTo>
                  <a:lnTo>
                    <a:pt x="0" y="3462465"/>
                  </a:lnTo>
                  <a:close/>
                </a:path>
              </a:pathLst>
            </a:custGeom>
            <a:solidFill>
              <a:srgbClr val="062E57"/>
            </a:solidFill>
          </p:spPr>
        </p:sp>
        <p:sp>
          <p:nvSpPr>
            <p:cNvPr name="TextBox 4" id="4"/>
            <p:cNvSpPr txBox="true"/>
            <p:nvPr/>
          </p:nvSpPr>
          <p:spPr>
            <a:xfrm>
              <a:off x="0" y="-57150"/>
              <a:ext cx="2263329" cy="3519615"/>
            </a:xfrm>
            <a:prstGeom prst="rect">
              <a:avLst/>
            </a:prstGeom>
          </p:spPr>
          <p:txBody>
            <a:bodyPr anchor="ctr" rtlCol="false" tIns="50800" lIns="50800" bIns="50800" rIns="50800"/>
            <a:lstStyle/>
            <a:p>
              <a:pPr algn="ctr">
                <a:lnSpc>
                  <a:spcPts val="2867"/>
                </a:lnSpc>
              </a:pPr>
            </a:p>
          </p:txBody>
        </p:sp>
      </p:grpSp>
      <p:sp>
        <p:nvSpPr>
          <p:cNvPr name="Freeform 5" id="5"/>
          <p:cNvSpPr/>
          <p:nvPr/>
        </p:nvSpPr>
        <p:spPr>
          <a:xfrm flipH="false" flipV="true" rot="-2700000">
            <a:off x="-65505" y="7818560"/>
            <a:ext cx="2294828" cy="3616492"/>
          </a:xfrm>
          <a:custGeom>
            <a:avLst/>
            <a:gdLst/>
            <a:ahLst/>
            <a:cxnLst/>
            <a:rect r="r" b="b" t="t" l="l"/>
            <a:pathLst>
              <a:path h="3616492" w="2294828">
                <a:moveTo>
                  <a:pt x="0" y="3616492"/>
                </a:moveTo>
                <a:lnTo>
                  <a:pt x="2294829" y="3616492"/>
                </a:lnTo>
                <a:lnTo>
                  <a:pt x="2294829" y="0"/>
                </a:lnTo>
                <a:lnTo>
                  <a:pt x="0" y="0"/>
                </a:lnTo>
                <a:lnTo>
                  <a:pt x="0" y="3616492"/>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777325" y="875932"/>
            <a:ext cx="985876" cy="656840"/>
          </a:xfrm>
          <a:custGeom>
            <a:avLst/>
            <a:gdLst/>
            <a:ahLst/>
            <a:cxnLst/>
            <a:rect r="r" b="b" t="t" l="l"/>
            <a:pathLst>
              <a:path h="656840" w="985876">
                <a:moveTo>
                  <a:pt x="0" y="0"/>
                </a:moveTo>
                <a:lnTo>
                  <a:pt x="985876" y="0"/>
                </a:lnTo>
                <a:lnTo>
                  <a:pt x="985876" y="656840"/>
                </a:lnTo>
                <a:lnTo>
                  <a:pt x="0" y="656840"/>
                </a:lnTo>
                <a:lnTo>
                  <a:pt x="0" y="0"/>
                </a:lnTo>
                <a:close/>
              </a:path>
            </a:pathLst>
          </a:custGeom>
          <a:blipFill>
            <a:blip r:embed="rId4"/>
            <a:stretch>
              <a:fillRect l="0" t="0" r="0" b="0"/>
            </a:stretch>
          </a:blipFill>
        </p:spPr>
      </p:sp>
      <p:sp>
        <p:nvSpPr>
          <p:cNvPr name="TextBox 7" id="7"/>
          <p:cNvSpPr txBox="true"/>
          <p:nvPr/>
        </p:nvSpPr>
        <p:spPr>
          <a:xfrm rot="0">
            <a:off x="1646845" y="1158436"/>
            <a:ext cx="1642628" cy="280722"/>
          </a:xfrm>
          <a:prstGeom prst="rect">
            <a:avLst/>
          </a:prstGeom>
        </p:spPr>
        <p:txBody>
          <a:bodyPr anchor="t" rtlCol="false" tIns="0" lIns="0" bIns="0" rIns="0">
            <a:spAutoFit/>
          </a:bodyPr>
          <a:lstStyle/>
          <a:p>
            <a:pPr algn="l">
              <a:lnSpc>
                <a:spcPts val="2070"/>
              </a:lnSpc>
            </a:pPr>
            <a:r>
              <a:rPr lang="en-US" b="true" sz="2156" spc="-109">
                <a:solidFill>
                  <a:srgbClr val="FFFFFF"/>
                </a:solidFill>
                <a:latin typeface="Gotham Bold"/>
                <a:ea typeface="Gotham Bold"/>
                <a:cs typeface="Gotham Bold"/>
                <a:sym typeface="Gotham Bold"/>
              </a:rPr>
              <a:t>QAZYNAR</a:t>
            </a:r>
          </a:p>
        </p:txBody>
      </p:sp>
      <p:sp>
        <p:nvSpPr>
          <p:cNvPr name="Freeform 8" id="8"/>
          <p:cNvSpPr/>
          <p:nvPr/>
        </p:nvSpPr>
        <p:spPr>
          <a:xfrm flipH="false" flipV="false" rot="0">
            <a:off x="-506681" y="-1788968"/>
            <a:ext cx="3935730" cy="3577936"/>
          </a:xfrm>
          <a:custGeom>
            <a:avLst/>
            <a:gdLst/>
            <a:ahLst/>
            <a:cxnLst/>
            <a:rect r="r" b="b" t="t" l="l"/>
            <a:pathLst>
              <a:path h="3577936" w="3935730">
                <a:moveTo>
                  <a:pt x="0" y="0"/>
                </a:moveTo>
                <a:lnTo>
                  <a:pt x="3935730" y="0"/>
                </a:lnTo>
                <a:lnTo>
                  <a:pt x="3935730" y="3577936"/>
                </a:lnTo>
                <a:lnTo>
                  <a:pt x="0" y="3577936"/>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6463934" y="9258300"/>
            <a:ext cx="1365799" cy="697369"/>
          </a:xfrm>
          <a:custGeom>
            <a:avLst/>
            <a:gdLst/>
            <a:ahLst/>
            <a:cxnLst/>
            <a:rect r="r" b="b" t="t" l="l"/>
            <a:pathLst>
              <a:path h="697369" w="1365799">
                <a:moveTo>
                  <a:pt x="0" y="0"/>
                </a:moveTo>
                <a:lnTo>
                  <a:pt x="1365799" y="0"/>
                </a:lnTo>
                <a:lnTo>
                  <a:pt x="1365799" y="697369"/>
                </a:lnTo>
                <a:lnTo>
                  <a:pt x="0" y="697369"/>
                </a:lnTo>
                <a:lnTo>
                  <a:pt x="0" y="0"/>
                </a:lnTo>
                <a:close/>
              </a:path>
            </a:pathLst>
          </a:custGeom>
          <a:blipFill>
            <a:blip r:embed="rId7">
              <a:alphaModFix amt="31000"/>
              <a:extLst>
                <a:ext uri="{96DAC541-7B7A-43D3-8B79-37D633B846F1}">
                  <asvg:svgBlip xmlns:asvg="http://schemas.microsoft.com/office/drawing/2016/SVG/main" r:embed="rId8"/>
                </a:ext>
              </a:extLst>
            </a:blip>
            <a:stretch>
              <a:fillRect l="0" t="-189391" r="-40410" b="0"/>
            </a:stretch>
          </a:blipFill>
          <a:ln cap="sq">
            <a:noFill/>
            <a:prstDash val="solid"/>
            <a:miter/>
          </a:ln>
        </p:spPr>
      </p:sp>
      <p:grpSp>
        <p:nvGrpSpPr>
          <p:cNvPr name="Group 10" id="10"/>
          <p:cNvGrpSpPr/>
          <p:nvPr/>
        </p:nvGrpSpPr>
        <p:grpSpPr>
          <a:xfrm rot="0">
            <a:off x="982172" y="955362"/>
            <a:ext cx="8161828" cy="8376275"/>
            <a:chOff x="0" y="0"/>
            <a:chExt cx="10882438" cy="11168367"/>
          </a:xfrm>
        </p:grpSpPr>
        <p:grpSp>
          <p:nvGrpSpPr>
            <p:cNvPr name="Group 11" id="11"/>
            <p:cNvGrpSpPr/>
            <p:nvPr/>
          </p:nvGrpSpPr>
          <p:grpSpPr>
            <a:xfrm rot="0">
              <a:off x="0" y="1287727"/>
              <a:ext cx="7817293" cy="9880640"/>
              <a:chOff x="0" y="0"/>
              <a:chExt cx="673747" cy="851580"/>
            </a:xfrm>
          </p:grpSpPr>
          <p:sp>
            <p:nvSpPr>
              <p:cNvPr name="Freeform 12" id="12"/>
              <p:cNvSpPr/>
              <p:nvPr/>
            </p:nvSpPr>
            <p:spPr>
              <a:xfrm flipH="false" flipV="false" rot="0">
                <a:off x="0" y="0"/>
                <a:ext cx="673747" cy="851580"/>
              </a:xfrm>
              <a:custGeom>
                <a:avLst/>
                <a:gdLst/>
                <a:ahLst/>
                <a:cxnLst/>
                <a:rect r="r" b="b" t="t" l="l"/>
                <a:pathLst>
                  <a:path h="851580" w="673747">
                    <a:moveTo>
                      <a:pt x="0" y="0"/>
                    </a:moveTo>
                    <a:lnTo>
                      <a:pt x="673747" y="0"/>
                    </a:lnTo>
                    <a:lnTo>
                      <a:pt x="673747" y="851580"/>
                    </a:lnTo>
                    <a:lnTo>
                      <a:pt x="0" y="851580"/>
                    </a:lnTo>
                    <a:close/>
                  </a:path>
                </a:pathLst>
              </a:custGeom>
              <a:blipFill>
                <a:blip r:embed="rId9"/>
                <a:stretch>
                  <a:fillRect l="0" t="-29117" r="0" b="-29117"/>
                </a:stretch>
              </a:blipFill>
              <a:ln w="104775" cap="sq">
                <a:solidFill>
                  <a:srgbClr val="000000"/>
                </a:solidFill>
                <a:prstDash val="solid"/>
                <a:miter/>
              </a:ln>
            </p:spPr>
          </p:sp>
        </p:grpSp>
        <p:sp>
          <p:nvSpPr>
            <p:cNvPr name="Freeform 13" id="13"/>
            <p:cNvSpPr/>
            <p:nvPr/>
          </p:nvSpPr>
          <p:spPr>
            <a:xfrm flipH="false" flipV="false" rot="0">
              <a:off x="5336093" y="0"/>
              <a:ext cx="5163432" cy="4372906"/>
            </a:xfrm>
            <a:custGeom>
              <a:avLst/>
              <a:gdLst/>
              <a:ahLst/>
              <a:cxnLst/>
              <a:rect r="r" b="b" t="t" l="l"/>
              <a:pathLst>
                <a:path h="4372906" w="5163432">
                  <a:moveTo>
                    <a:pt x="0" y="0"/>
                  </a:moveTo>
                  <a:lnTo>
                    <a:pt x="5163432" y="0"/>
                  </a:lnTo>
                  <a:lnTo>
                    <a:pt x="5163432" y="4372906"/>
                  </a:lnTo>
                  <a:lnTo>
                    <a:pt x="0" y="4372906"/>
                  </a:lnTo>
                  <a:lnTo>
                    <a:pt x="0" y="0"/>
                  </a:lnTo>
                  <a:close/>
                </a:path>
              </a:pathLst>
            </a:custGeom>
            <a:blipFill>
              <a:blip r:embed="rId10"/>
              <a:stretch>
                <a:fillRect l="0" t="0" r="0" b="0"/>
              </a:stretch>
            </a:blipFill>
          </p:spPr>
        </p:sp>
        <p:grpSp>
          <p:nvGrpSpPr>
            <p:cNvPr name="Group 14" id="14"/>
            <p:cNvGrpSpPr/>
            <p:nvPr/>
          </p:nvGrpSpPr>
          <p:grpSpPr>
            <a:xfrm rot="0">
              <a:off x="3739934" y="9111277"/>
              <a:ext cx="7142503" cy="1616292"/>
              <a:chOff x="0" y="0"/>
              <a:chExt cx="1708193" cy="386551"/>
            </a:xfrm>
          </p:grpSpPr>
          <p:sp>
            <p:nvSpPr>
              <p:cNvPr name="Freeform 15" id="15"/>
              <p:cNvSpPr/>
              <p:nvPr/>
            </p:nvSpPr>
            <p:spPr>
              <a:xfrm flipH="false" flipV="false" rot="0">
                <a:off x="0" y="0"/>
                <a:ext cx="1708193" cy="386551"/>
              </a:xfrm>
              <a:custGeom>
                <a:avLst/>
                <a:gdLst/>
                <a:ahLst/>
                <a:cxnLst/>
                <a:rect r="r" b="b" t="t" l="l"/>
                <a:pathLst>
                  <a:path h="386551" w="1708193">
                    <a:moveTo>
                      <a:pt x="0" y="0"/>
                    </a:moveTo>
                    <a:lnTo>
                      <a:pt x="1708193" y="0"/>
                    </a:lnTo>
                    <a:lnTo>
                      <a:pt x="1708193" y="386551"/>
                    </a:lnTo>
                    <a:lnTo>
                      <a:pt x="0" y="386551"/>
                    </a:lnTo>
                    <a:close/>
                  </a:path>
                </a:pathLst>
              </a:custGeom>
              <a:solidFill>
                <a:srgbClr val="062E57"/>
              </a:solidFill>
              <a:ln w="38100" cap="sq">
                <a:solidFill>
                  <a:srgbClr val="000000"/>
                </a:solidFill>
                <a:prstDash val="solid"/>
                <a:miter/>
              </a:ln>
            </p:spPr>
          </p:sp>
          <p:sp>
            <p:nvSpPr>
              <p:cNvPr name="TextBox 16" id="16"/>
              <p:cNvSpPr txBox="true"/>
              <p:nvPr/>
            </p:nvSpPr>
            <p:spPr>
              <a:xfrm>
                <a:off x="0" y="-57150"/>
                <a:ext cx="1708193" cy="443701"/>
              </a:xfrm>
              <a:prstGeom prst="rect">
                <a:avLst/>
              </a:prstGeom>
            </p:spPr>
            <p:txBody>
              <a:bodyPr anchor="ctr" rtlCol="false" tIns="50800" lIns="50800" bIns="50800" rIns="50800"/>
              <a:lstStyle/>
              <a:p>
                <a:pPr algn="ctr">
                  <a:lnSpc>
                    <a:spcPts val="2867"/>
                  </a:lnSpc>
                </a:pPr>
              </a:p>
            </p:txBody>
          </p:sp>
        </p:grpSp>
        <p:sp>
          <p:nvSpPr>
            <p:cNvPr name="TextBox 17" id="17"/>
            <p:cNvSpPr txBox="true"/>
            <p:nvPr/>
          </p:nvSpPr>
          <p:spPr>
            <a:xfrm rot="0">
              <a:off x="3897591" y="9250323"/>
              <a:ext cx="6827190" cy="1290575"/>
            </a:xfrm>
            <a:prstGeom prst="rect">
              <a:avLst/>
            </a:prstGeom>
          </p:spPr>
          <p:txBody>
            <a:bodyPr anchor="t" rtlCol="false" tIns="0" lIns="0" bIns="0" rIns="0">
              <a:spAutoFit/>
            </a:bodyPr>
            <a:lstStyle/>
            <a:p>
              <a:pPr algn="ctr">
                <a:lnSpc>
                  <a:spcPts val="1930"/>
                </a:lnSpc>
              </a:pPr>
              <a:r>
                <a:rPr lang="en-US" sz="1378" spc="172">
                  <a:solidFill>
                    <a:srgbClr val="FFFFFF"/>
                  </a:solidFill>
                  <a:latin typeface="Poppins"/>
                  <a:ea typeface="Poppins"/>
                  <a:cs typeface="Poppins"/>
                  <a:sym typeface="Poppins"/>
                </a:rPr>
                <a:t>BOEING CST‑100 STARLINER—BOEING КОМПАНИЯСЫНЫҢ NASA ҮШІН ЖАСАҒАН ҒАРЫШ КЕМЕСІ,АСТРОНАВТАРДЫ МКС‑КЕ ЖЕТКІЗІП,ҚАЙТАРУҒА АРНАЛҒАН.</a:t>
              </a:r>
            </a:p>
          </p:txBody>
        </p:sp>
      </p:grpSp>
      <p:grpSp>
        <p:nvGrpSpPr>
          <p:cNvPr name="Group 18" id="18"/>
          <p:cNvGrpSpPr/>
          <p:nvPr/>
        </p:nvGrpSpPr>
        <p:grpSpPr>
          <a:xfrm rot="0">
            <a:off x="9471016" y="849321"/>
            <a:ext cx="7788284" cy="851327"/>
            <a:chOff x="0" y="0"/>
            <a:chExt cx="10384378" cy="1135103"/>
          </a:xfrm>
        </p:grpSpPr>
        <p:grpSp>
          <p:nvGrpSpPr>
            <p:cNvPr name="Group 19" id="19"/>
            <p:cNvGrpSpPr/>
            <p:nvPr/>
          </p:nvGrpSpPr>
          <p:grpSpPr>
            <a:xfrm rot="0">
              <a:off x="0" y="0"/>
              <a:ext cx="10384378" cy="1135103"/>
              <a:chOff x="0" y="0"/>
              <a:chExt cx="1623002" cy="177408"/>
            </a:xfrm>
          </p:grpSpPr>
          <p:sp>
            <p:nvSpPr>
              <p:cNvPr name="Freeform 20" id="20"/>
              <p:cNvSpPr/>
              <p:nvPr/>
            </p:nvSpPr>
            <p:spPr>
              <a:xfrm flipH="false" flipV="false" rot="0">
                <a:off x="0" y="0"/>
                <a:ext cx="1623002" cy="177408"/>
              </a:xfrm>
              <a:custGeom>
                <a:avLst/>
                <a:gdLst/>
                <a:ahLst/>
                <a:cxnLst/>
                <a:rect r="r" b="b" t="t" l="l"/>
                <a:pathLst>
                  <a:path h="177408" w="1623002">
                    <a:moveTo>
                      <a:pt x="0" y="0"/>
                    </a:moveTo>
                    <a:lnTo>
                      <a:pt x="1623002" y="0"/>
                    </a:lnTo>
                    <a:lnTo>
                      <a:pt x="1623002" y="177408"/>
                    </a:lnTo>
                    <a:lnTo>
                      <a:pt x="0" y="177408"/>
                    </a:lnTo>
                    <a:close/>
                  </a:path>
                </a:pathLst>
              </a:custGeom>
              <a:solidFill>
                <a:srgbClr val="062E57"/>
              </a:solidFill>
            </p:spPr>
          </p:sp>
          <p:sp>
            <p:nvSpPr>
              <p:cNvPr name="TextBox 21" id="21"/>
              <p:cNvSpPr txBox="true"/>
              <p:nvPr/>
            </p:nvSpPr>
            <p:spPr>
              <a:xfrm>
                <a:off x="0" y="-57150"/>
                <a:ext cx="1623002" cy="234558"/>
              </a:xfrm>
              <a:prstGeom prst="rect">
                <a:avLst/>
              </a:prstGeom>
            </p:spPr>
            <p:txBody>
              <a:bodyPr anchor="ctr" rtlCol="false" tIns="50800" lIns="50800" bIns="50800" rIns="50800"/>
              <a:lstStyle/>
              <a:p>
                <a:pPr algn="ctr">
                  <a:lnSpc>
                    <a:spcPts val="2867"/>
                  </a:lnSpc>
                </a:pPr>
              </a:p>
            </p:txBody>
          </p:sp>
        </p:grpSp>
        <p:sp>
          <p:nvSpPr>
            <p:cNvPr name="TextBox 22" id="22"/>
            <p:cNvSpPr txBox="true"/>
            <p:nvPr/>
          </p:nvSpPr>
          <p:spPr>
            <a:xfrm rot="0">
              <a:off x="1340301" y="110039"/>
              <a:ext cx="7703777" cy="739390"/>
            </a:xfrm>
            <a:prstGeom prst="rect">
              <a:avLst/>
            </a:prstGeom>
          </p:spPr>
          <p:txBody>
            <a:bodyPr anchor="t" rtlCol="false" tIns="0" lIns="0" bIns="0" rIns="0">
              <a:spAutoFit/>
            </a:bodyPr>
            <a:lstStyle/>
            <a:p>
              <a:pPr algn="ctr">
                <a:lnSpc>
                  <a:spcPts val="4550"/>
                </a:lnSpc>
                <a:spcBef>
                  <a:spcPct val="0"/>
                </a:spcBef>
              </a:pPr>
              <a:r>
                <a:rPr lang="en-US" sz="3250">
                  <a:solidFill>
                    <a:srgbClr val="FFFFFF"/>
                  </a:solidFill>
                  <a:latin typeface="Poppins"/>
                  <a:ea typeface="Poppins"/>
                  <a:cs typeface="Poppins"/>
                  <a:sym typeface="Poppins"/>
                </a:rPr>
                <a:t>COSMOMIND APP</a:t>
              </a:r>
            </a:p>
          </p:txBody>
        </p:sp>
      </p:grpSp>
      <p:sp>
        <p:nvSpPr>
          <p:cNvPr name="TextBox 23" id="23"/>
          <p:cNvSpPr txBox="true"/>
          <p:nvPr/>
        </p:nvSpPr>
        <p:spPr>
          <a:xfrm rot="0">
            <a:off x="9390752" y="2663417"/>
            <a:ext cx="6018766" cy="1313034"/>
          </a:xfrm>
          <a:prstGeom prst="rect">
            <a:avLst/>
          </a:prstGeom>
        </p:spPr>
        <p:txBody>
          <a:bodyPr anchor="t" rtlCol="false" tIns="0" lIns="0" bIns="0" rIns="0">
            <a:spAutoFit/>
          </a:bodyPr>
          <a:lstStyle/>
          <a:p>
            <a:pPr algn="l">
              <a:lnSpc>
                <a:spcPts val="9719"/>
              </a:lnSpc>
            </a:pPr>
            <a:r>
              <a:rPr lang="en-US" b="true" sz="10123" spc="-516">
                <a:solidFill>
                  <a:srgbClr val="07364E"/>
                </a:solidFill>
                <a:latin typeface="Gotham Bold"/>
                <a:ea typeface="Gotham Bold"/>
                <a:cs typeface="Gotham Bold"/>
                <a:sym typeface="Gotham Bold"/>
              </a:rPr>
              <a:t>МӘСЕЛЕ</a:t>
            </a:r>
          </a:p>
        </p:txBody>
      </p:sp>
      <p:sp>
        <p:nvSpPr>
          <p:cNvPr name="TextBox 24" id="24"/>
          <p:cNvSpPr txBox="true"/>
          <p:nvPr/>
        </p:nvSpPr>
        <p:spPr>
          <a:xfrm rot="0">
            <a:off x="9390752" y="5239378"/>
            <a:ext cx="6908602" cy="4018922"/>
          </a:xfrm>
          <a:prstGeom prst="rect">
            <a:avLst/>
          </a:prstGeom>
        </p:spPr>
        <p:txBody>
          <a:bodyPr anchor="t" rtlCol="false" tIns="0" lIns="0" bIns="0" rIns="0">
            <a:spAutoFit/>
          </a:bodyPr>
          <a:lstStyle/>
          <a:p>
            <a:pPr algn="l" marL="0" indent="0" lvl="0">
              <a:lnSpc>
                <a:spcPts val="3560"/>
              </a:lnSpc>
              <a:spcBef>
                <a:spcPct val="0"/>
              </a:spcBef>
            </a:pPr>
            <a:r>
              <a:rPr lang="en-US" sz="2094">
                <a:solidFill>
                  <a:srgbClr val="000000">
                    <a:alpha val="71765"/>
                  </a:srgbClr>
                </a:solidFill>
                <a:latin typeface="Poppins"/>
                <a:ea typeface="Poppins"/>
                <a:cs typeface="Poppins"/>
                <a:sym typeface="Poppins"/>
              </a:rPr>
              <a:t>2024 жылы Boeing CST‑100 Starliner миссиясы жоспарланғандай бір</a:t>
            </a:r>
            <a:r>
              <a:rPr lang="en-US" sz="2094" strike="noStrike" u="none">
                <a:solidFill>
                  <a:srgbClr val="000000">
                    <a:alpha val="71765"/>
                  </a:srgbClr>
                </a:solidFill>
                <a:latin typeface="Poppins"/>
                <a:ea typeface="Poppins"/>
                <a:cs typeface="Poppins"/>
                <a:sym typeface="Poppins"/>
              </a:rPr>
              <a:t> аптаға емес, техникалық ақаулар салдарынан тоғыз айға созылды. Ғарыш кемесін басқару қиындықтары экипажға үлкен эмоционалды қысым туғызды. Жердегі инженерлер мен NASA/Boeing мамандарының талқылаулары кезінде кейде дауыс көтеріліп, эмоционалды күй шешім қабылдауға әсер етті, бұл адам факторының ғарыш миссиясын</a:t>
            </a:r>
            <a:r>
              <a:rPr lang="en-US" sz="2094" strike="noStrike" u="none">
                <a:solidFill>
                  <a:srgbClr val="000000">
                    <a:alpha val="71765"/>
                  </a:srgbClr>
                </a:solidFill>
                <a:latin typeface="Poppins"/>
                <a:ea typeface="Poppins"/>
                <a:cs typeface="Poppins"/>
                <a:sym typeface="Poppins"/>
              </a:rPr>
              <a:t>а</a:t>
            </a:r>
            <a:r>
              <a:rPr lang="en-US" sz="2094" strike="noStrike" u="none">
                <a:solidFill>
                  <a:srgbClr val="000000">
                    <a:alpha val="71765"/>
                  </a:srgbClr>
                </a:solidFill>
                <a:latin typeface="Poppins"/>
                <a:ea typeface="Poppins"/>
                <a:cs typeface="Poppins"/>
                <a:sym typeface="Poppins"/>
              </a:rPr>
              <a:t> </a:t>
            </a:r>
            <a:r>
              <a:rPr lang="en-US" sz="2094" strike="noStrike" u="none">
                <a:solidFill>
                  <a:srgbClr val="000000">
                    <a:alpha val="71765"/>
                  </a:srgbClr>
                </a:solidFill>
                <a:latin typeface="Poppins"/>
                <a:ea typeface="Poppins"/>
                <a:cs typeface="Poppins"/>
                <a:sym typeface="Poppins"/>
              </a:rPr>
              <a:t>қа</a:t>
            </a:r>
            <a:r>
              <a:rPr lang="en-US" sz="2094" strike="noStrike" u="none">
                <a:solidFill>
                  <a:srgbClr val="000000">
                    <a:alpha val="71765"/>
                  </a:srgbClr>
                </a:solidFill>
                <a:latin typeface="Poppins"/>
                <a:ea typeface="Poppins"/>
                <a:cs typeface="Poppins"/>
                <a:sym typeface="Poppins"/>
              </a:rPr>
              <a:t>лай әсер ететінін көрсетті.</a:t>
            </a:r>
          </a:p>
        </p:txBody>
      </p:sp>
      <p:sp>
        <p:nvSpPr>
          <p:cNvPr name="TextBox 25" id="25"/>
          <p:cNvSpPr txBox="true"/>
          <p:nvPr/>
        </p:nvSpPr>
        <p:spPr>
          <a:xfrm rot="0">
            <a:off x="9390752" y="3928827"/>
            <a:ext cx="7013302" cy="705253"/>
          </a:xfrm>
          <a:prstGeom prst="rect">
            <a:avLst/>
          </a:prstGeom>
        </p:spPr>
        <p:txBody>
          <a:bodyPr anchor="t" rtlCol="false" tIns="0" lIns="0" bIns="0" rIns="0">
            <a:spAutoFit/>
          </a:bodyPr>
          <a:lstStyle/>
          <a:p>
            <a:pPr algn="l">
              <a:lnSpc>
                <a:spcPts val="2858"/>
              </a:lnSpc>
            </a:pPr>
            <a:r>
              <a:rPr lang="en-US" sz="2041" b="true">
                <a:solidFill>
                  <a:srgbClr val="062E57"/>
                </a:solidFill>
                <a:latin typeface="Open Sans Bold"/>
                <a:ea typeface="Open Sans Bold"/>
                <a:cs typeface="Open Sans Bold"/>
                <a:sym typeface="Open Sans Bold"/>
              </a:rPr>
              <a:t>Starliner миссиясының д</a:t>
            </a:r>
            <a:r>
              <a:rPr lang="en-US" sz="2041" b="true">
                <a:solidFill>
                  <a:srgbClr val="062E57"/>
                </a:solidFill>
                <a:latin typeface="Open Sans Bold"/>
                <a:ea typeface="Open Sans Bold"/>
                <a:cs typeface="Open Sans Bold"/>
                <a:sym typeface="Open Sans Bold"/>
              </a:rPr>
              <a:t>ағдарысы және экипаждың эмоционалды реакциясы</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grpSp>
        <p:nvGrpSpPr>
          <p:cNvPr name="Group 2" id="2"/>
          <p:cNvGrpSpPr/>
          <p:nvPr/>
        </p:nvGrpSpPr>
        <p:grpSpPr>
          <a:xfrm rot="0">
            <a:off x="10302486" y="-2658879"/>
            <a:ext cx="9736094" cy="4868679"/>
            <a:chOff x="0" y="0"/>
            <a:chExt cx="1422215" cy="711200"/>
          </a:xfrm>
        </p:grpSpPr>
        <p:sp>
          <p:nvSpPr>
            <p:cNvPr name="Freeform 3" id="3"/>
            <p:cNvSpPr/>
            <p:nvPr/>
          </p:nvSpPr>
          <p:spPr>
            <a:xfrm flipH="false" flipV="false" rot="0">
              <a:off x="0" y="0"/>
              <a:ext cx="1422215" cy="711200"/>
            </a:xfrm>
            <a:custGeom>
              <a:avLst/>
              <a:gdLst/>
              <a:ahLst/>
              <a:cxnLst/>
              <a:rect r="r" b="b" t="t" l="l"/>
              <a:pathLst>
                <a:path h="711200" w="1422215">
                  <a:moveTo>
                    <a:pt x="711108" y="711200"/>
                  </a:moveTo>
                  <a:lnTo>
                    <a:pt x="1422215" y="0"/>
                  </a:lnTo>
                  <a:lnTo>
                    <a:pt x="0" y="0"/>
                  </a:lnTo>
                  <a:lnTo>
                    <a:pt x="711108" y="711200"/>
                  </a:lnTo>
                  <a:close/>
                </a:path>
              </a:pathLst>
            </a:custGeom>
            <a:solidFill>
              <a:srgbClr val="76A2AD"/>
            </a:solidFill>
          </p:spPr>
        </p:sp>
        <p:sp>
          <p:nvSpPr>
            <p:cNvPr name="TextBox 4" id="4"/>
            <p:cNvSpPr txBox="true"/>
            <p:nvPr/>
          </p:nvSpPr>
          <p:spPr>
            <a:xfrm>
              <a:off x="222221" y="98425"/>
              <a:ext cx="977773" cy="282575"/>
            </a:xfrm>
            <a:prstGeom prst="rect">
              <a:avLst/>
            </a:prstGeom>
          </p:spPr>
          <p:txBody>
            <a:bodyPr anchor="ctr" rtlCol="false" tIns="50800" lIns="50800" bIns="50800" rIns="50800"/>
            <a:lstStyle/>
            <a:p>
              <a:pPr algn="ctr">
                <a:lnSpc>
                  <a:spcPts val="2499"/>
                </a:lnSpc>
              </a:pPr>
            </a:p>
          </p:txBody>
        </p:sp>
      </p:grpSp>
      <p:sp>
        <p:nvSpPr>
          <p:cNvPr name="Freeform 5" id="5"/>
          <p:cNvSpPr/>
          <p:nvPr/>
        </p:nvSpPr>
        <p:spPr>
          <a:xfrm flipH="false" flipV="false" rot="0">
            <a:off x="1372327" y="560941"/>
            <a:ext cx="1193757" cy="609526"/>
          </a:xfrm>
          <a:custGeom>
            <a:avLst/>
            <a:gdLst/>
            <a:ahLst/>
            <a:cxnLst/>
            <a:rect r="r" b="b" t="t" l="l"/>
            <a:pathLst>
              <a:path h="609526" w="1193757">
                <a:moveTo>
                  <a:pt x="0" y="0"/>
                </a:moveTo>
                <a:lnTo>
                  <a:pt x="1193757" y="0"/>
                </a:lnTo>
                <a:lnTo>
                  <a:pt x="1193757" y="609526"/>
                </a:lnTo>
                <a:lnTo>
                  <a:pt x="0" y="609526"/>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189391" r="-40410" b="0"/>
            </a:stretch>
          </a:blipFill>
          <a:ln cap="sq">
            <a:noFill/>
            <a:prstDash val="solid"/>
            <a:miter/>
          </a:ln>
        </p:spPr>
      </p:sp>
      <p:sp>
        <p:nvSpPr>
          <p:cNvPr name="Freeform 6" id="6"/>
          <p:cNvSpPr/>
          <p:nvPr/>
        </p:nvSpPr>
        <p:spPr>
          <a:xfrm flipH="false" flipV="true" rot="-2700000">
            <a:off x="-1147414" y="7519047"/>
            <a:ext cx="2294828" cy="3616492"/>
          </a:xfrm>
          <a:custGeom>
            <a:avLst/>
            <a:gdLst/>
            <a:ahLst/>
            <a:cxnLst/>
            <a:rect r="r" b="b" t="t" l="l"/>
            <a:pathLst>
              <a:path h="3616492" w="2294828">
                <a:moveTo>
                  <a:pt x="0" y="3616491"/>
                </a:moveTo>
                <a:lnTo>
                  <a:pt x="2294828" y="3616491"/>
                </a:lnTo>
                <a:lnTo>
                  <a:pt x="2294828" y="0"/>
                </a:lnTo>
                <a:lnTo>
                  <a:pt x="0" y="0"/>
                </a:lnTo>
                <a:lnTo>
                  <a:pt x="0" y="3616491"/>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2145749" y="-1788968"/>
            <a:ext cx="3935730" cy="3577936"/>
          </a:xfrm>
          <a:custGeom>
            <a:avLst/>
            <a:gdLst/>
            <a:ahLst/>
            <a:cxnLst/>
            <a:rect r="r" b="b" t="t" l="l"/>
            <a:pathLst>
              <a:path h="3577936" w="3935730">
                <a:moveTo>
                  <a:pt x="0" y="0"/>
                </a:moveTo>
                <a:lnTo>
                  <a:pt x="3935730" y="0"/>
                </a:lnTo>
                <a:lnTo>
                  <a:pt x="3935730" y="3577936"/>
                </a:lnTo>
                <a:lnTo>
                  <a:pt x="0" y="3577936"/>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135173" y="3496558"/>
            <a:ext cx="6094150" cy="5761742"/>
          </a:xfrm>
          <a:custGeom>
            <a:avLst/>
            <a:gdLst/>
            <a:ahLst/>
            <a:cxnLst/>
            <a:rect r="r" b="b" t="t" l="l"/>
            <a:pathLst>
              <a:path h="5761742" w="6094150">
                <a:moveTo>
                  <a:pt x="0" y="0"/>
                </a:moveTo>
                <a:lnTo>
                  <a:pt x="6094150" y="0"/>
                </a:lnTo>
                <a:lnTo>
                  <a:pt x="6094150" y="5761742"/>
                </a:lnTo>
                <a:lnTo>
                  <a:pt x="0" y="5761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9" id="9"/>
          <p:cNvSpPr/>
          <p:nvPr/>
        </p:nvSpPr>
        <p:spPr>
          <a:xfrm>
            <a:off x="7229323" y="6259890"/>
            <a:ext cx="3653651" cy="0"/>
          </a:xfrm>
          <a:prstGeom prst="line">
            <a:avLst/>
          </a:prstGeom>
          <a:ln cap="flat" w="200025">
            <a:solidFill>
              <a:srgbClr val="FFFFFF"/>
            </a:solidFill>
            <a:prstDash val="solid"/>
            <a:headEnd type="none" len="sm" w="sm"/>
            <a:tailEnd type="triangle" len="med" w="lg"/>
          </a:ln>
        </p:spPr>
      </p:sp>
      <p:sp>
        <p:nvSpPr>
          <p:cNvPr name="Freeform 10" id="10"/>
          <p:cNvSpPr/>
          <p:nvPr/>
        </p:nvSpPr>
        <p:spPr>
          <a:xfrm flipH="false" flipV="false" rot="0">
            <a:off x="11676951" y="3525941"/>
            <a:ext cx="5582349" cy="5470702"/>
          </a:xfrm>
          <a:custGeom>
            <a:avLst/>
            <a:gdLst/>
            <a:ahLst/>
            <a:cxnLst/>
            <a:rect r="r" b="b" t="t" l="l"/>
            <a:pathLst>
              <a:path h="5470702" w="5582349">
                <a:moveTo>
                  <a:pt x="0" y="0"/>
                </a:moveTo>
                <a:lnTo>
                  <a:pt x="5582349" y="0"/>
                </a:lnTo>
                <a:lnTo>
                  <a:pt x="5582349" y="5470702"/>
                </a:lnTo>
                <a:lnTo>
                  <a:pt x="0" y="54707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028700" y="1152525"/>
            <a:ext cx="5614013" cy="1123950"/>
          </a:xfrm>
          <a:prstGeom prst="rect">
            <a:avLst/>
          </a:prstGeom>
        </p:spPr>
        <p:txBody>
          <a:bodyPr anchor="t" rtlCol="false" tIns="0" lIns="0" bIns="0" rIns="0">
            <a:spAutoFit/>
          </a:bodyPr>
          <a:lstStyle/>
          <a:p>
            <a:pPr algn="l">
              <a:lnSpc>
                <a:spcPts val="7500"/>
              </a:lnSpc>
            </a:pPr>
            <a:r>
              <a:rPr lang="en-US" sz="7500" b="true">
                <a:solidFill>
                  <a:srgbClr val="FFFFFF"/>
                </a:solidFill>
                <a:latin typeface="Helvetica World Bold"/>
                <a:ea typeface="Helvetica World Bold"/>
                <a:cs typeface="Helvetica World Bold"/>
                <a:sym typeface="Helvetica World Bold"/>
              </a:rPr>
              <a:t>ӨЗЕКТІЛІК</a:t>
            </a:r>
          </a:p>
        </p:txBody>
      </p:sp>
      <p:sp>
        <p:nvSpPr>
          <p:cNvPr name="TextBox 12" id="12"/>
          <p:cNvSpPr txBox="true"/>
          <p:nvPr/>
        </p:nvSpPr>
        <p:spPr>
          <a:xfrm rot="0">
            <a:off x="1590762" y="2228850"/>
            <a:ext cx="15106475" cy="966442"/>
          </a:xfrm>
          <a:prstGeom prst="rect">
            <a:avLst/>
          </a:prstGeom>
        </p:spPr>
        <p:txBody>
          <a:bodyPr anchor="t" rtlCol="false" tIns="0" lIns="0" bIns="0" rIns="0">
            <a:spAutoFit/>
          </a:bodyPr>
          <a:lstStyle/>
          <a:p>
            <a:pPr algn="ctr">
              <a:lnSpc>
                <a:spcPts val="3956"/>
              </a:lnSpc>
            </a:pPr>
            <a:r>
              <a:rPr lang="en-US" sz="2826">
                <a:solidFill>
                  <a:srgbClr val="FFFFFF"/>
                </a:solidFill>
                <a:latin typeface="Open Sans"/>
                <a:ea typeface="Open Sans"/>
                <a:cs typeface="Open Sans"/>
                <a:sym typeface="Open Sans"/>
              </a:rPr>
              <a:t>Ғарыштағы </a:t>
            </a:r>
            <a:r>
              <a:rPr lang="en-US" sz="2826">
                <a:solidFill>
                  <a:srgbClr val="FFFFFF"/>
                </a:solidFill>
                <a:latin typeface="Open Sans"/>
                <a:ea typeface="Open Sans"/>
                <a:cs typeface="Open Sans"/>
                <a:sym typeface="Open Sans"/>
              </a:rPr>
              <a:t>оқшаулану мен стресс шешім қабылдауға әсер етеді, сондықтан біздің симуляторым осындай жағдайларды зерттеуге арналған.</a:t>
            </a:r>
          </a:p>
        </p:txBody>
      </p:sp>
      <p:sp>
        <p:nvSpPr>
          <p:cNvPr name="TextBox 13" id="13"/>
          <p:cNvSpPr txBox="true"/>
          <p:nvPr/>
        </p:nvSpPr>
        <p:spPr>
          <a:xfrm rot="0">
            <a:off x="3117467" y="9279667"/>
            <a:ext cx="12053066" cy="781690"/>
          </a:xfrm>
          <a:prstGeom prst="rect">
            <a:avLst/>
          </a:prstGeom>
        </p:spPr>
        <p:txBody>
          <a:bodyPr anchor="t" rtlCol="false" tIns="0" lIns="0" bIns="0" rIns="0">
            <a:spAutoFit/>
          </a:bodyPr>
          <a:lstStyle/>
          <a:p>
            <a:pPr algn="ctr">
              <a:lnSpc>
                <a:spcPts val="3137"/>
              </a:lnSpc>
            </a:pPr>
            <a:r>
              <a:rPr lang="en-US" sz="2240">
                <a:solidFill>
                  <a:srgbClr val="FFFFFF"/>
                </a:solidFill>
                <a:latin typeface="Open Sans"/>
                <a:ea typeface="Open Sans"/>
                <a:cs typeface="Open Sans"/>
                <a:sym typeface="Open Sans"/>
              </a:rPr>
              <a:t>ScienceDirect,</a:t>
            </a:r>
            <a:r>
              <a:rPr lang="en-US" sz="2240">
                <a:solidFill>
                  <a:srgbClr val="FFFFFF"/>
                </a:solidFill>
                <a:latin typeface="Open Sans"/>
                <a:ea typeface="Open Sans"/>
                <a:cs typeface="Open Sans"/>
                <a:sym typeface="Open Sans"/>
              </a:rPr>
              <a:t> “Psychological and behavioral effects of spaceflight: Implications for decision-making under stress”, 2020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sp>
        <p:nvSpPr>
          <p:cNvPr name="Freeform 2" id="2"/>
          <p:cNvSpPr/>
          <p:nvPr/>
        </p:nvSpPr>
        <p:spPr>
          <a:xfrm flipH="false" flipV="true" rot="-2584936">
            <a:off x="-1059246" y="-1767830"/>
            <a:ext cx="3131958" cy="4935751"/>
          </a:xfrm>
          <a:custGeom>
            <a:avLst/>
            <a:gdLst/>
            <a:ahLst/>
            <a:cxnLst/>
            <a:rect r="r" b="b" t="t" l="l"/>
            <a:pathLst>
              <a:path h="4935751" w="3131958">
                <a:moveTo>
                  <a:pt x="0" y="4935752"/>
                </a:moveTo>
                <a:lnTo>
                  <a:pt x="3131958" y="4935752"/>
                </a:lnTo>
                <a:lnTo>
                  <a:pt x="3131958" y="0"/>
                </a:lnTo>
                <a:lnTo>
                  <a:pt x="0" y="0"/>
                </a:lnTo>
                <a:lnTo>
                  <a:pt x="0" y="4935752"/>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9144000" y="-1405639"/>
            <a:ext cx="9736094" cy="4868679"/>
            <a:chOff x="0" y="0"/>
            <a:chExt cx="1422215" cy="711200"/>
          </a:xfrm>
        </p:grpSpPr>
        <p:sp>
          <p:nvSpPr>
            <p:cNvPr name="Freeform 4" id="4"/>
            <p:cNvSpPr/>
            <p:nvPr/>
          </p:nvSpPr>
          <p:spPr>
            <a:xfrm flipH="false" flipV="false" rot="0">
              <a:off x="0" y="0"/>
              <a:ext cx="1422215" cy="711200"/>
            </a:xfrm>
            <a:custGeom>
              <a:avLst/>
              <a:gdLst/>
              <a:ahLst/>
              <a:cxnLst/>
              <a:rect r="r" b="b" t="t" l="l"/>
              <a:pathLst>
                <a:path h="711200" w="1422215">
                  <a:moveTo>
                    <a:pt x="711108" y="711200"/>
                  </a:moveTo>
                  <a:lnTo>
                    <a:pt x="1422215" y="0"/>
                  </a:lnTo>
                  <a:lnTo>
                    <a:pt x="0" y="0"/>
                  </a:lnTo>
                  <a:lnTo>
                    <a:pt x="711108" y="711200"/>
                  </a:lnTo>
                  <a:close/>
                </a:path>
              </a:pathLst>
            </a:custGeom>
            <a:solidFill>
              <a:srgbClr val="76A2AD"/>
            </a:solidFill>
          </p:spPr>
        </p:sp>
        <p:sp>
          <p:nvSpPr>
            <p:cNvPr name="TextBox 5" id="5"/>
            <p:cNvSpPr txBox="true"/>
            <p:nvPr/>
          </p:nvSpPr>
          <p:spPr>
            <a:xfrm>
              <a:off x="222221" y="98425"/>
              <a:ext cx="977773" cy="282575"/>
            </a:xfrm>
            <a:prstGeom prst="rect">
              <a:avLst/>
            </a:prstGeom>
          </p:spPr>
          <p:txBody>
            <a:bodyPr anchor="ctr" rtlCol="false" tIns="50800" lIns="50800" bIns="50800" rIns="50800"/>
            <a:lstStyle/>
            <a:p>
              <a:pPr algn="ctr">
                <a:lnSpc>
                  <a:spcPts val="2499"/>
                </a:lnSpc>
              </a:pPr>
            </a:p>
          </p:txBody>
        </p:sp>
      </p:grpSp>
      <p:grpSp>
        <p:nvGrpSpPr>
          <p:cNvPr name="Group 6" id="6"/>
          <p:cNvGrpSpPr/>
          <p:nvPr/>
        </p:nvGrpSpPr>
        <p:grpSpPr>
          <a:xfrm rot="0">
            <a:off x="15176778" y="8692416"/>
            <a:ext cx="2357223" cy="565884"/>
            <a:chOff x="0" y="0"/>
            <a:chExt cx="920015" cy="220862"/>
          </a:xfrm>
        </p:grpSpPr>
        <p:sp>
          <p:nvSpPr>
            <p:cNvPr name="Freeform 7" id="7"/>
            <p:cNvSpPr/>
            <p:nvPr/>
          </p:nvSpPr>
          <p:spPr>
            <a:xfrm flipH="false" flipV="false" rot="0">
              <a:off x="0" y="0"/>
              <a:ext cx="920014" cy="220862"/>
            </a:xfrm>
            <a:custGeom>
              <a:avLst/>
              <a:gdLst/>
              <a:ahLst/>
              <a:cxnLst/>
              <a:rect r="r" b="b" t="t" l="l"/>
              <a:pathLst>
                <a:path h="220862" w="920014">
                  <a:moveTo>
                    <a:pt x="110431" y="0"/>
                  </a:moveTo>
                  <a:lnTo>
                    <a:pt x="809583" y="0"/>
                  </a:lnTo>
                  <a:cubicBezTo>
                    <a:pt x="838872" y="0"/>
                    <a:pt x="866960" y="11635"/>
                    <a:pt x="887670" y="32345"/>
                  </a:cubicBezTo>
                  <a:cubicBezTo>
                    <a:pt x="908380" y="53054"/>
                    <a:pt x="920014" y="81143"/>
                    <a:pt x="920014" y="110431"/>
                  </a:cubicBezTo>
                  <a:lnTo>
                    <a:pt x="920014" y="110431"/>
                  </a:lnTo>
                  <a:cubicBezTo>
                    <a:pt x="920014" y="139719"/>
                    <a:pt x="908380" y="167808"/>
                    <a:pt x="887670" y="188518"/>
                  </a:cubicBezTo>
                  <a:cubicBezTo>
                    <a:pt x="866960" y="209228"/>
                    <a:pt x="838872" y="220862"/>
                    <a:pt x="809583" y="220862"/>
                  </a:cubicBezTo>
                  <a:lnTo>
                    <a:pt x="110431" y="220862"/>
                  </a:lnTo>
                  <a:cubicBezTo>
                    <a:pt x="81143" y="220862"/>
                    <a:pt x="53054" y="209228"/>
                    <a:pt x="32345" y="188518"/>
                  </a:cubicBezTo>
                  <a:cubicBezTo>
                    <a:pt x="11635" y="167808"/>
                    <a:pt x="0" y="139719"/>
                    <a:pt x="0" y="110431"/>
                  </a:cubicBezTo>
                  <a:lnTo>
                    <a:pt x="0" y="110431"/>
                  </a:lnTo>
                  <a:cubicBezTo>
                    <a:pt x="0" y="81143"/>
                    <a:pt x="11635" y="53054"/>
                    <a:pt x="32345" y="32345"/>
                  </a:cubicBezTo>
                  <a:cubicBezTo>
                    <a:pt x="53054" y="11635"/>
                    <a:pt x="81143" y="0"/>
                    <a:pt x="110431" y="0"/>
                  </a:cubicBezTo>
                  <a:close/>
                </a:path>
              </a:pathLst>
            </a:custGeom>
            <a:solidFill>
              <a:srgbClr val="76A2AD"/>
            </a:solidFill>
          </p:spPr>
        </p:sp>
        <p:sp>
          <p:nvSpPr>
            <p:cNvPr name="TextBox 8" id="8"/>
            <p:cNvSpPr txBox="true"/>
            <p:nvPr/>
          </p:nvSpPr>
          <p:spPr>
            <a:xfrm>
              <a:off x="0" y="-38100"/>
              <a:ext cx="920015" cy="25896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28700" y="7732153"/>
            <a:ext cx="2791721" cy="1425437"/>
          </a:xfrm>
          <a:custGeom>
            <a:avLst/>
            <a:gdLst/>
            <a:ahLst/>
            <a:cxnLst/>
            <a:rect r="r" b="b" t="t" l="l"/>
            <a:pathLst>
              <a:path h="1425437" w="2791721">
                <a:moveTo>
                  <a:pt x="0" y="0"/>
                </a:moveTo>
                <a:lnTo>
                  <a:pt x="2791721" y="0"/>
                </a:lnTo>
                <a:lnTo>
                  <a:pt x="2791721" y="1425437"/>
                </a:lnTo>
                <a:lnTo>
                  <a:pt x="0" y="1425437"/>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189391" r="-40410" b="0"/>
            </a:stretch>
          </a:blipFill>
          <a:ln cap="sq">
            <a:noFill/>
            <a:prstDash val="solid"/>
            <a:miter/>
          </a:ln>
        </p:spPr>
      </p:sp>
      <p:grpSp>
        <p:nvGrpSpPr>
          <p:cNvPr name="Group 10" id="10"/>
          <p:cNvGrpSpPr/>
          <p:nvPr/>
        </p:nvGrpSpPr>
        <p:grpSpPr>
          <a:xfrm rot="0">
            <a:off x="1028700" y="606977"/>
            <a:ext cx="2307460" cy="421723"/>
            <a:chOff x="0" y="0"/>
            <a:chExt cx="900592" cy="164597"/>
          </a:xfrm>
        </p:grpSpPr>
        <p:sp>
          <p:nvSpPr>
            <p:cNvPr name="Freeform 11" id="11"/>
            <p:cNvSpPr/>
            <p:nvPr/>
          </p:nvSpPr>
          <p:spPr>
            <a:xfrm flipH="false" flipV="false" rot="0">
              <a:off x="0" y="0"/>
              <a:ext cx="900592" cy="164597"/>
            </a:xfrm>
            <a:custGeom>
              <a:avLst/>
              <a:gdLst/>
              <a:ahLst/>
              <a:cxnLst/>
              <a:rect r="r" b="b" t="t" l="l"/>
              <a:pathLst>
                <a:path h="164597" w="900592">
                  <a:moveTo>
                    <a:pt x="82298" y="0"/>
                  </a:moveTo>
                  <a:lnTo>
                    <a:pt x="818294" y="0"/>
                  </a:lnTo>
                  <a:cubicBezTo>
                    <a:pt x="863746" y="0"/>
                    <a:pt x="900592" y="36846"/>
                    <a:pt x="900592" y="82298"/>
                  </a:cubicBezTo>
                  <a:lnTo>
                    <a:pt x="900592" y="82298"/>
                  </a:lnTo>
                  <a:cubicBezTo>
                    <a:pt x="900592" y="104125"/>
                    <a:pt x="891922" y="125058"/>
                    <a:pt x="876488" y="140492"/>
                  </a:cubicBezTo>
                  <a:cubicBezTo>
                    <a:pt x="861054" y="155926"/>
                    <a:pt x="840121" y="164597"/>
                    <a:pt x="818294" y="164597"/>
                  </a:cubicBezTo>
                  <a:lnTo>
                    <a:pt x="82298" y="164597"/>
                  </a:lnTo>
                  <a:cubicBezTo>
                    <a:pt x="36846" y="164597"/>
                    <a:pt x="0" y="127751"/>
                    <a:pt x="0" y="82298"/>
                  </a:cubicBezTo>
                  <a:lnTo>
                    <a:pt x="0" y="82298"/>
                  </a:lnTo>
                  <a:cubicBezTo>
                    <a:pt x="0" y="36846"/>
                    <a:pt x="36846" y="0"/>
                    <a:pt x="82298" y="0"/>
                  </a:cubicBezTo>
                  <a:close/>
                </a:path>
              </a:pathLst>
            </a:custGeom>
            <a:solidFill>
              <a:srgbClr val="76A2AD"/>
            </a:solidFill>
          </p:spPr>
        </p:sp>
        <p:sp>
          <p:nvSpPr>
            <p:cNvPr name="TextBox 12" id="12"/>
            <p:cNvSpPr txBox="true"/>
            <p:nvPr/>
          </p:nvSpPr>
          <p:spPr>
            <a:xfrm>
              <a:off x="0" y="-38100"/>
              <a:ext cx="900592" cy="20269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506733" y="5011815"/>
            <a:ext cx="8299452" cy="3281246"/>
            <a:chOff x="0" y="0"/>
            <a:chExt cx="1144657" cy="452548"/>
          </a:xfrm>
        </p:grpSpPr>
        <p:sp>
          <p:nvSpPr>
            <p:cNvPr name="Freeform 14" id="14"/>
            <p:cNvSpPr/>
            <p:nvPr/>
          </p:nvSpPr>
          <p:spPr>
            <a:xfrm flipH="false" flipV="false" rot="0">
              <a:off x="0" y="0"/>
              <a:ext cx="1144657" cy="452548"/>
            </a:xfrm>
            <a:custGeom>
              <a:avLst/>
              <a:gdLst/>
              <a:ahLst/>
              <a:cxnLst/>
              <a:rect r="r" b="b" t="t" l="l"/>
              <a:pathLst>
                <a:path h="452548" w="1144657">
                  <a:moveTo>
                    <a:pt x="21455" y="0"/>
                  </a:moveTo>
                  <a:lnTo>
                    <a:pt x="1123202" y="0"/>
                  </a:lnTo>
                  <a:cubicBezTo>
                    <a:pt x="1135051" y="0"/>
                    <a:pt x="1144657" y="9606"/>
                    <a:pt x="1144657" y="21455"/>
                  </a:cubicBezTo>
                  <a:lnTo>
                    <a:pt x="1144657" y="431093"/>
                  </a:lnTo>
                  <a:cubicBezTo>
                    <a:pt x="1144657" y="442942"/>
                    <a:pt x="1135051" y="452548"/>
                    <a:pt x="1123202" y="452548"/>
                  </a:cubicBezTo>
                  <a:lnTo>
                    <a:pt x="21455" y="452548"/>
                  </a:lnTo>
                  <a:cubicBezTo>
                    <a:pt x="9606" y="452548"/>
                    <a:pt x="0" y="442942"/>
                    <a:pt x="0" y="431093"/>
                  </a:cubicBezTo>
                  <a:lnTo>
                    <a:pt x="0" y="21455"/>
                  </a:lnTo>
                  <a:cubicBezTo>
                    <a:pt x="0" y="9606"/>
                    <a:pt x="9606" y="0"/>
                    <a:pt x="21455" y="0"/>
                  </a:cubicBezTo>
                  <a:close/>
                </a:path>
              </a:pathLst>
            </a:custGeom>
            <a:blipFill>
              <a:blip r:embed="rId6"/>
              <a:stretch>
                <a:fillRect l="0" t="-42969" r="0" b="-42969"/>
              </a:stretch>
            </a:blipFill>
            <a:ln w="38100" cap="rnd">
              <a:solidFill>
                <a:srgbClr val="76A2AD"/>
              </a:solidFill>
              <a:prstDash val="solid"/>
              <a:round/>
            </a:ln>
          </p:spPr>
        </p:sp>
      </p:grpSp>
      <p:sp>
        <p:nvSpPr>
          <p:cNvPr name="Freeform 15" id="15"/>
          <p:cNvSpPr/>
          <p:nvPr/>
        </p:nvSpPr>
        <p:spPr>
          <a:xfrm flipH="false" flipV="false" rot="0">
            <a:off x="12298149" y="-1636568"/>
            <a:ext cx="3935730" cy="3577936"/>
          </a:xfrm>
          <a:custGeom>
            <a:avLst/>
            <a:gdLst/>
            <a:ahLst/>
            <a:cxnLst/>
            <a:rect r="r" b="b" t="t" l="l"/>
            <a:pathLst>
              <a:path h="3577936" w="3935730">
                <a:moveTo>
                  <a:pt x="0" y="0"/>
                </a:moveTo>
                <a:lnTo>
                  <a:pt x="3935730" y="0"/>
                </a:lnTo>
                <a:lnTo>
                  <a:pt x="3935730" y="3577936"/>
                </a:lnTo>
                <a:lnTo>
                  <a:pt x="0" y="3577936"/>
                </a:lnTo>
                <a:lnTo>
                  <a:pt x="0" y="0"/>
                </a:lnTo>
                <a:close/>
              </a:path>
            </a:pathLst>
          </a:custGeom>
          <a:blipFill>
            <a:blip r:embed="rId7">
              <a:alphaModFix amt="31000"/>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6" id="16"/>
          <p:cNvSpPr txBox="true"/>
          <p:nvPr/>
        </p:nvSpPr>
        <p:spPr>
          <a:xfrm rot="0">
            <a:off x="15358876" y="8790189"/>
            <a:ext cx="2232658" cy="322714"/>
          </a:xfrm>
          <a:prstGeom prst="rect">
            <a:avLst/>
          </a:prstGeom>
        </p:spPr>
        <p:txBody>
          <a:bodyPr anchor="t" rtlCol="false" tIns="0" lIns="0" bIns="0" rIns="0">
            <a:spAutoFit/>
          </a:bodyPr>
          <a:lstStyle/>
          <a:p>
            <a:pPr algn="l">
              <a:lnSpc>
                <a:spcPts val="2551"/>
              </a:lnSpc>
            </a:pPr>
            <a:r>
              <a:rPr lang="en-US" sz="1822" b="true">
                <a:solidFill>
                  <a:srgbClr val="033C47"/>
                </a:solidFill>
                <a:latin typeface="Poppins Bold"/>
                <a:ea typeface="Poppins Bold"/>
                <a:cs typeface="Poppins Bold"/>
                <a:sym typeface="Poppins Bold"/>
              </a:rPr>
              <a:t>CosmoMind app</a:t>
            </a:r>
          </a:p>
        </p:txBody>
      </p:sp>
      <p:sp>
        <p:nvSpPr>
          <p:cNvPr name="TextBox 17" id="17"/>
          <p:cNvSpPr txBox="true"/>
          <p:nvPr/>
        </p:nvSpPr>
        <p:spPr>
          <a:xfrm rot="0">
            <a:off x="1232710" y="2710219"/>
            <a:ext cx="15822580" cy="1398779"/>
          </a:xfrm>
          <a:prstGeom prst="rect">
            <a:avLst/>
          </a:prstGeom>
        </p:spPr>
        <p:txBody>
          <a:bodyPr anchor="t" rtlCol="false" tIns="0" lIns="0" bIns="0" rIns="0">
            <a:spAutoFit/>
          </a:bodyPr>
          <a:lstStyle/>
          <a:p>
            <a:pPr algn="ctr">
              <a:lnSpc>
                <a:spcPts val="9476"/>
              </a:lnSpc>
            </a:pPr>
            <a:r>
              <a:rPr lang="en-US" sz="9200" b="true">
                <a:solidFill>
                  <a:srgbClr val="FFFFFF"/>
                </a:solidFill>
                <a:latin typeface="Helvetica World Bold"/>
                <a:ea typeface="Helvetica World Bold"/>
                <a:cs typeface="Helvetica World Bold"/>
                <a:sym typeface="Helvetica World Bold"/>
              </a:rPr>
              <a:t>Жобаның идеясы</a:t>
            </a:r>
          </a:p>
        </p:txBody>
      </p:sp>
      <p:sp>
        <p:nvSpPr>
          <p:cNvPr name="TextBox 18" id="18"/>
          <p:cNvSpPr txBox="true"/>
          <p:nvPr/>
        </p:nvSpPr>
        <p:spPr>
          <a:xfrm rot="0">
            <a:off x="936455" y="652421"/>
            <a:ext cx="2491951" cy="283210"/>
          </a:xfrm>
          <a:prstGeom prst="rect">
            <a:avLst/>
          </a:prstGeom>
        </p:spPr>
        <p:txBody>
          <a:bodyPr anchor="t" rtlCol="false" tIns="0" lIns="0" bIns="0" rIns="0">
            <a:spAutoFit/>
          </a:bodyPr>
          <a:lstStyle/>
          <a:p>
            <a:pPr algn="ctr">
              <a:lnSpc>
                <a:spcPts val="2239"/>
              </a:lnSpc>
            </a:pPr>
            <a:r>
              <a:rPr lang="en-US" sz="1599" b="true">
                <a:solidFill>
                  <a:srgbClr val="033C47"/>
                </a:solidFill>
                <a:latin typeface="Poppins Bold"/>
                <a:ea typeface="Poppins Bold"/>
                <a:cs typeface="Poppins Bold"/>
                <a:sym typeface="Poppins Bold"/>
              </a:rPr>
              <a:t>QAZYNAR TEAM</a:t>
            </a:r>
          </a:p>
        </p:txBody>
      </p:sp>
      <p:sp>
        <p:nvSpPr>
          <p:cNvPr name="TextBox 19" id="19"/>
          <p:cNvSpPr txBox="true"/>
          <p:nvPr/>
        </p:nvSpPr>
        <p:spPr>
          <a:xfrm rot="0">
            <a:off x="9758223" y="5012490"/>
            <a:ext cx="8507649" cy="3280571"/>
          </a:xfrm>
          <a:prstGeom prst="rect">
            <a:avLst/>
          </a:prstGeom>
        </p:spPr>
        <p:txBody>
          <a:bodyPr anchor="t" rtlCol="false" tIns="0" lIns="0" bIns="0" rIns="0">
            <a:spAutoFit/>
          </a:bodyPr>
          <a:lstStyle/>
          <a:p>
            <a:pPr algn="l">
              <a:lnSpc>
                <a:spcPts val="3274"/>
              </a:lnSpc>
            </a:pPr>
            <a:r>
              <a:rPr lang="en-US" sz="2338">
                <a:solidFill>
                  <a:srgbClr val="FFFFFF"/>
                </a:solidFill>
                <a:latin typeface="Poppins"/>
                <a:ea typeface="Poppins"/>
                <a:cs typeface="Poppins"/>
                <a:sym typeface="Poppins"/>
              </a:rPr>
              <a:t>Бұл жоба — жасанды интеллект негізінде жұмыс істейтін ғарыш симуляторы, ол күтпеген дағдарыстық жағдайларды автоматты түрде құрастырады. Қатысушы алда қандай сценарий болатынын білмейді және қысқа уақыт ішінде шешім қабылдауы керек.</a:t>
            </a:r>
          </a:p>
          <a:p>
            <a:pPr algn="l">
              <a:lnSpc>
                <a:spcPts val="3274"/>
              </a:lnSpc>
            </a:pPr>
            <a:r>
              <a:rPr lang="en-US" sz="2338">
                <a:solidFill>
                  <a:srgbClr val="FFFFFF"/>
                </a:solidFill>
                <a:latin typeface="Poppins"/>
                <a:ea typeface="Poppins"/>
                <a:cs typeface="Poppins"/>
                <a:sym typeface="Poppins"/>
              </a:rPr>
              <a:t>Симулятор адамның стресс, эмоциялық қысым және уақыт тапшылығы жағдайындағы әрекетін талдап, қабылданған шешімдерге баға береді.</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sp>
        <p:nvSpPr>
          <p:cNvPr name="TextBox 2" id="2"/>
          <p:cNvSpPr txBox="true"/>
          <p:nvPr/>
        </p:nvSpPr>
        <p:spPr>
          <a:xfrm rot="0">
            <a:off x="1028700" y="553294"/>
            <a:ext cx="10749413" cy="1418998"/>
          </a:xfrm>
          <a:prstGeom prst="rect">
            <a:avLst/>
          </a:prstGeom>
        </p:spPr>
        <p:txBody>
          <a:bodyPr anchor="t" rtlCol="false" tIns="0" lIns="0" bIns="0" rIns="0">
            <a:spAutoFit/>
          </a:bodyPr>
          <a:lstStyle/>
          <a:p>
            <a:pPr algn="l" marL="0" indent="0" lvl="0">
              <a:lnSpc>
                <a:spcPts val="11529"/>
              </a:lnSpc>
            </a:pPr>
            <a:r>
              <a:rPr lang="en-US" sz="8235">
                <a:solidFill>
                  <a:srgbClr val="FFFFFF"/>
                </a:solidFill>
                <a:latin typeface="Squada One"/>
                <a:ea typeface="Squada One"/>
                <a:cs typeface="Squada One"/>
                <a:sym typeface="Squada One"/>
              </a:rPr>
              <a:t>Артықшылықтары</a:t>
            </a:r>
          </a:p>
        </p:txBody>
      </p:sp>
      <p:sp>
        <p:nvSpPr>
          <p:cNvPr name="TextBox 3" id="3"/>
          <p:cNvSpPr txBox="true"/>
          <p:nvPr/>
        </p:nvSpPr>
        <p:spPr>
          <a:xfrm rot="0">
            <a:off x="1028700" y="7826257"/>
            <a:ext cx="4868883" cy="1672590"/>
          </a:xfrm>
          <a:prstGeom prst="rect">
            <a:avLst/>
          </a:prstGeom>
        </p:spPr>
        <p:txBody>
          <a:bodyPr anchor="t" rtlCol="false" tIns="0" lIns="0" bIns="0" rIns="0">
            <a:spAutoFit/>
          </a:bodyPr>
          <a:lstStyle/>
          <a:p>
            <a:pPr algn="l" marL="0" indent="0" lvl="0">
              <a:lnSpc>
                <a:spcPts val="3359"/>
              </a:lnSpc>
            </a:pPr>
            <a:r>
              <a:rPr lang="en-US" sz="2400">
                <a:solidFill>
                  <a:srgbClr val="FFFFFF"/>
                </a:solidFill>
                <a:latin typeface="Public Sans"/>
                <a:ea typeface="Public Sans"/>
                <a:cs typeface="Public Sans"/>
                <a:sym typeface="Public Sans"/>
              </a:rPr>
              <a:t>Симулятор ойындай</a:t>
            </a:r>
            <a:r>
              <a:rPr lang="en-US" sz="2400" u="none">
                <a:solidFill>
                  <a:srgbClr val="FFFFFF"/>
                </a:solidFill>
                <a:latin typeface="Public Sans"/>
                <a:ea typeface="Public Sans"/>
                <a:cs typeface="Public Sans"/>
                <a:sym typeface="Public Sans"/>
              </a:rPr>
              <a:t> жасалғандықтан, адамдар жаңа ақпаратты жеңіл әрі қызықты түрде меңгере алады.</a:t>
            </a:r>
          </a:p>
        </p:txBody>
      </p:sp>
      <p:sp>
        <p:nvSpPr>
          <p:cNvPr name="Freeform 4" id="4"/>
          <p:cNvSpPr/>
          <p:nvPr/>
        </p:nvSpPr>
        <p:spPr>
          <a:xfrm flipH="false" flipV="false" rot="0">
            <a:off x="15308977" y="1028700"/>
            <a:ext cx="1950323" cy="995824"/>
          </a:xfrm>
          <a:custGeom>
            <a:avLst/>
            <a:gdLst/>
            <a:ahLst/>
            <a:cxnLst/>
            <a:rect r="r" b="b" t="t" l="l"/>
            <a:pathLst>
              <a:path h="995824" w="1950323">
                <a:moveTo>
                  <a:pt x="0" y="0"/>
                </a:moveTo>
                <a:lnTo>
                  <a:pt x="1950323" y="0"/>
                </a:lnTo>
                <a:lnTo>
                  <a:pt x="1950323" y="995824"/>
                </a:lnTo>
                <a:lnTo>
                  <a:pt x="0" y="995824"/>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189391" r="-40410" b="0"/>
            </a:stretch>
          </a:blipFill>
          <a:ln cap="sq">
            <a:noFill/>
            <a:prstDash val="solid"/>
            <a:miter/>
          </a:ln>
        </p:spPr>
      </p:sp>
      <p:sp>
        <p:nvSpPr>
          <p:cNvPr name="Freeform 5" id="5"/>
          <p:cNvSpPr/>
          <p:nvPr/>
        </p:nvSpPr>
        <p:spPr>
          <a:xfrm flipH="false" flipV="true" rot="-2584936">
            <a:off x="-1349763" y="7002403"/>
            <a:ext cx="3131958" cy="4935751"/>
          </a:xfrm>
          <a:custGeom>
            <a:avLst/>
            <a:gdLst/>
            <a:ahLst/>
            <a:cxnLst/>
            <a:rect r="r" b="b" t="t" l="l"/>
            <a:pathLst>
              <a:path h="4935751" w="3131958">
                <a:moveTo>
                  <a:pt x="0" y="4935751"/>
                </a:moveTo>
                <a:lnTo>
                  <a:pt x="3131958" y="4935751"/>
                </a:lnTo>
                <a:lnTo>
                  <a:pt x="3131958" y="0"/>
                </a:lnTo>
                <a:lnTo>
                  <a:pt x="0" y="0"/>
                </a:lnTo>
                <a:lnTo>
                  <a:pt x="0" y="4935751"/>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890087" y="-1064224"/>
            <a:ext cx="3935730" cy="3577936"/>
          </a:xfrm>
          <a:custGeom>
            <a:avLst/>
            <a:gdLst/>
            <a:ahLst/>
            <a:cxnLst/>
            <a:rect r="r" b="b" t="t" l="l"/>
            <a:pathLst>
              <a:path h="3577936" w="3935730">
                <a:moveTo>
                  <a:pt x="0" y="0"/>
                </a:moveTo>
                <a:lnTo>
                  <a:pt x="3935730" y="0"/>
                </a:lnTo>
                <a:lnTo>
                  <a:pt x="3935730" y="3577937"/>
                </a:lnTo>
                <a:lnTo>
                  <a:pt x="0" y="3577937"/>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0">
            <a:off x="7438228" y="3086100"/>
            <a:ext cx="2663074" cy="3212040"/>
          </a:xfrm>
          <a:custGeom>
            <a:avLst/>
            <a:gdLst/>
            <a:ahLst/>
            <a:cxnLst/>
            <a:rect r="r" b="b" t="t" l="l"/>
            <a:pathLst>
              <a:path h="3212040" w="2663074">
                <a:moveTo>
                  <a:pt x="0" y="0"/>
                </a:moveTo>
                <a:lnTo>
                  <a:pt x="2663074" y="0"/>
                </a:lnTo>
                <a:lnTo>
                  <a:pt x="2663074" y="3212040"/>
                </a:lnTo>
                <a:lnTo>
                  <a:pt x="0" y="32120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682702" y="2604682"/>
            <a:ext cx="3393431" cy="3393431"/>
          </a:xfrm>
          <a:custGeom>
            <a:avLst/>
            <a:gdLst/>
            <a:ahLst/>
            <a:cxnLst/>
            <a:rect r="r" b="b" t="t" l="l"/>
            <a:pathLst>
              <a:path h="3393431" w="3393431">
                <a:moveTo>
                  <a:pt x="0" y="0"/>
                </a:moveTo>
                <a:lnTo>
                  <a:pt x="3393430" y="0"/>
                </a:lnTo>
                <a:lnTo>
                  <a:pt x="3393430" y="3393430"/>
                </a:lnTo>
                <a:lnTo>
                  <a:pt x="0" y="33934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028700" y="3118849"/>
            <a:ext cx="3677833" cy="2365096"/>
          </a:xfrm>
          <a:custGeom>
            <a:avLst/>
            <a:gdLst/>
            <a:ahLst/>
            <a:cxnLst/>
            <a:rect r="r" b="b" t="t" l="l"/>
            <a:pathLst>
              <a:path h="2365096" w="3677833">
                <a:moveTo>
                  <a:pt x="0" y="0"/>
                </a:moveTo>
                <a:lnTo>
                  <a:pt x="3677833" y="0"/>
                </a:lnTo>
                <a:lnTo>
                  <a:pt x="3677833" y="2365096"/>
                </a:lnTo>
                <a:lnTo>
                  <a:pt x="0" y="23650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1028700" y="7064293"/>
            <a:ext cx="4487835" cy="481330"/>
          </a:xfrm>
          <a:prstGeom prst="rect">
            <a:avLst/>
          </a:prstGeom>
        </p:spPr>
        <p:txBody>
          <a:bodyPr anchor="t" rtlCol="false" tIns="0" lIns="0" bIns="0" rIns="0">
            <a:spAutoFit/>
          </a:bodyPr>
          <a:lstStyle/>
          <a:p>
            <a:pPr algn="l">
              <a:lnSpc>
                <a:spcPts val="3919"/>
              </a:lnSpc>
              <a:spcBef>
                <a:spcPct val="0"/>
              </a:spcBef>
            </a:pPr>
            <a:r>
              <a:rPr lang="en-US" b="true" sz="2799">
                <a:solidFill>
                  <a:srgbClr val="FFFFFF"/>
                </a:solidFill>
                <a:latin typeface="Libre Baskerville Bold"/>
                <a:ea typeface="Libre Baskerville Bold"/>
                <a:cs typeface="Libre Baskerville Bold"/>
                <a:sym typeface="Libre Baskerville Bold"/>
              </a:rPr>
              <a:t>Ойын форматы</a:t>
            </a:r>
          </a:p>
        </p:txBody>
      </p:sp>
      <p:sp>
        <p:nvSpPr>
          <p:cNvPr name="TextBox 11" id="11"/>
          <p:cNvSpPr txBox="true"/>
          <p:nvPr/>
        </p:nvSpPr>
        <p:spPr>
          <a:xfrm rot="0">
            <a:off x="7127057" y="7064293"/>
            <a:ext cx="4033886" cy="481330"/>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FFFFFF"/>
                </a:solidFill>
                <a:latin typeface="Libre Baskerville Bold"/>
                <a:ea typeface="Libre Baskerville Bold"/>
                <a:cs typeface="Libre Baskerville Bold"/>
                <a:sym typeface="Libre Baskerville Bold"/>
              </a:rPr>
              <a:t>Қолжетімді</a:t>
            </a:r>
          </a:p>
        </p:txBody>
      </p:sp>
      <p:sp>
        <p:nvSpPr>
          <p:cNvPr name="TextBox 12" id="12"/>
          <p:cNvSpPr txBox="true"/>
          <p:nvPr/>
        </p:nvSpPr>
        <p:spPr>
          <a:xfrm rot="0">
            <a:off x="7127057" y="7826257"/>
            <a:ext cx="4033886" cy="16725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FFFFFF"/>
                </a:solidFill>
                <a:latin typeface="Public Sans"/>
                <a:ea typeface="Public Sans"/>
                <a:cs typeface="Public Sans"/>
                <a:sym typeface="Public Sans"/>
              </a:rPr>
              <a:t>С</a:t>
            </a:r>
            <a:r>
              <a:rPr lang="en-US" sz="2400" u="none">
                <a:solidFill>
                  <a:srgbClr val="FFFFFF"/>
                </a:solidFill>
                <a:latin typeface="Public Sans"/>
                <a:ea typeface="Public Sans"/>
                <a:cs typeface="Public Sans"/>
                <a:sym typeface="Public Sans"/>
              </a:rPr>
              <a:t>имуляторды кез келген адам виртуалды ортада қауіпсіз түрде пайдалана алады.</a:t>
            </a:r>
          </a:p>
        </p:txBody>
      </p:sp>
      <p:sp>
        <p:nvSpPr>
          <p:cNvPr name="TextBox 13" id="13"/>
          <p:cNvSpPr txBox="true"/>
          <p:nvPr/>
        </p:nvSpPr>
        <p:spPr>
          <a:xfrm rot="0">
            <a:off x="13225414" y="7064293"/>
            <a:ext cx="4033886" cy="481330"/>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FFFFFF"/>
                </a:solidFill>
                <a:latin typeface="Libre Baskerville Bold"/>
                <a:ea typeface="Libre Baskerville Bold"/>
                <a:cs typeface="Libre Baskerville Bold"/>
                <a:sym typeface="Libre Baskerville Bold"/>
              </a:rPr>
              <a:t>ЖИ</a:t>
            </a:r>
          </a:p>
        </p:txBody>
      </p:sp>
      <p:sp>
        <p:nvSpPr>
          <p:cNvPr name="TextBox 14" id="14"/>
          <p:cNvSpPr txBox="true"/>
          <p:nvPr/>
        </p:nvSpPr>
        <p:spPr>
          <a:xfrm rot="0">
            <a:off x="13225414" y="7826257"/>
            <a:ext cx="4752638" cy="16725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FFFFFF"/>
                </a:solidFill>
                <a:latin typeface="Public Sans"/>
                <a:ea typeface="Public Sans"/>
                <a:cs typeface="Public Sans"/>
                <a:sym typeface="Public Sans"/>
              </a:rPr>
              <a:t>ЖИ</a:t>
            </a:r>
            <a:r>
              <a:rPr lang="en-US" sz="2400" u="none">
                <a:solidFill>
                  <a:srgbClr val="FFFFFF"/>
                </a:solidFill>
                <a:latin typeface="Public Sans"/>
                <a:ea typeface="Public Sans"/>
                <a:cs typeface="Public Sans"/>
                <a:sym typeface="Public Sans"/>
              </a:rPr>
              <a:t> түрлі күтпеген сценарийлерді өздігінен құрып, шешімдерді автоматты түрде бағалайды.</a:t>
            </a:r>
          </a:p>
        </p:txBody>
      </p:sp>
      <p:sp>
        <p:nvSpPr>
          <p:cNvPr name="TextBox 15" id="15"/>
          <p:cNvSpPr txBox="true"/>
          <p:nvPr/>
        </p:nvSpPr>
        <p:spPr>
          <a:xfrm rot="0">
            <a:off x="1028700" y="6298140"/>
            <a:ext cx="2696601" cy="600056"/>
          </a:xfrm>
          <a:prstGeom prst="rect">
            <a:avLst/>
          </a:prstGeom>
        </p:spPr>
        <p:txBody>
          <a:bodyPr anchor="t" rtlCol="false" tIns="0" lIns="0" bIns="0" rIns="0">
            <a:spAutoFit/>
          </a:bodyPr>
          <a:lstStyle/>
          <a:p>
            <a:pPr algn="l" marL="0" indent="0" lvl="0">
              <a:lnSpc>
                <a:spcPts val="4799"/>
              </a:lnSpc>
            </a:pPr>
            <a:r>
              <a:rPr lang="en-US" sz="3999">
                <a:solidFill>
                  <a:srgbClr val="FFFFFF"/>
                </a:solidFill>
                <a:latin typeface="Libre Baskerville"/>
                <a:ea typeface="Libre Baskerville"/>
                <a:cs typeface="Libre Baskerville"/>
                <a:sym typeface="Libre Baskerville"/>
              </a:rPr>
              <a:t>01</a:t>
            </a:r>
          </a:p>
        </p:txBody>
      </p:sp>
      <p:sp>
        <p:nvSpPr>
          <p:cNvPr name="TextBox 16" id="16"/>
          <p:cNvSpPr txBox="true"/>
          <p:nvPr/>
        </p:nvSpPr>
        <p:spPr>
          <a:xfrm rot="0">
            <a:off x="7127057" y="6298140"/>
            <a:ext cx="2696601" cy="600056"/>
          </a:xfrm>
          <a:prstGeom prst="rect">
            <a:avLst/>
          </a:prstGeom>
        </p:spPr>
        <p:txBody>
          <a:bodyPr anchor="t" rtlCol="false" tIns="0" lIns="0" bIns="0" rIns="0">
            <a:spAutoFit/>
          </a:bodyPr>
          <a:lstStyle/>
          <a:p>
            <a:pPr algn="l" marL="0" indent="0" lvl="0">
              <a:lnSpc>
                <a:spcPts val="4799"/>
              </a:lnSpc>
            </a:pPr>
            <a:r>
              <a:rPr lang="en-US" sz="3999">
                <a:solidFill>
                  <a:srgbClr val="FFFFFF"/>
                </a:solidFill>
                <a:latin typeface="Libre Baskerville"/>
                <a:ea typeface="Libre Baskerville"/>
                <a:cs typeface="Libre Baskerville"/>
                <a:sym typeface="Libre Baskerville"/>
              </a:rPr>
              <a:t>02</a:t>
            </a:r>
          </a:p>
        </p:txBody>
      </p:sp>
      <p:sp>
        <p:nvSpPr>
          <p:cNvPr name="TextBox 17" id="17"/>
          <p:cNvSpPr txBox="true"/>
          <p:nvPr/>
        </p:nvSpPr>
        <p:spPr>
          <a:xfrm rot="0">
            <a:off x="13224083" y="6298140"/>
            <a:ext cx="2696601" cy="600056"/>
          </a:xfrm>
          <a:prstGeom prst="rect">
            <a:avLst/>
          </a:prstGeom>
        </p:spPr>
        <p:txBody>
          <a:bodyPr anchor="t" rtlCol="false" tIns="0" lIns="0" bIns="0" rIns="0">
            <a:spAutoFit/>
          </a:bodyPr>
          <a:lstStyle/>
          <a:p>
            <a:pPr algn="l" marL="0" indent="0" lvl="0">
              <a:lnSpc>
                <a:spcPts val="4799"/>
              </a:lnSpc>
            </a:pPr>
            <a:r>
              <a:rPr lang="en-US" sz="3999">
                <a:solidFill>
                  <a:srgbClr val="FFFFFF"/>
                </a:solidFill>
                <a:latin typeface="Libre Baskerville"/>
                <a:ea typeface="Libre Baskerville"/>
                <a:cs typeface="Libre Baskerville"/>
                <a:sym typeface="Libre Baskerville"/>
              </a:rPr>
              <a:t>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grpSp>
        <p:nvGrpSpPr>
          <p:cNvPr name="Group 2" id="2"/>
          <p:cNvGrpSpPr/>
          <p:nvPr/>
        </p:nvGrpSpPr>
        <p:grpSpPr>
          <a:xfrm rot="0">
            <a:off x="10302486" y="-2658879"/>
            <a:ext cx="9736094" cy="4868679"/>
            <a:chOff x="0" y="0"/>
            <a:chExt cx="1422215" cy="711200"/>
          </a:xfrm>
        </p:grpSpPr>
        <p:sp>
          <p:nvSpPr>
            <p:cNvPr name="Freeform 3" id="3"/>
            <p:cNvSpPr/>
            <p:nvPr/>
          </p:nvSpPr>
          <p:spPr>
            <a:xfrm flipH="false" flipV="false" rot="0">
              <a:off x="0" y="0"/>
              <a:ext cx="1422215" cy="711200"/>
            </a:xfrm>
            <a:custGeom>
              <a:avLst/>
              <a:gdLst/>
              <a:ahLst/>
              <a:cxnLst/>
              <a:rect r="r" b="b" t="t" l="l"/>
              <a:pathLst>
                <a:path h="711200" w="1422215">
                  <a:moveTo>
                    <a:pt x="711108" y="711200"/>
                  </a:moveTo>
                  <a:lnTo>
                    <a:pt x="1422215" y="0"/>
                  </a:lnTo>
                  <a:lnTo>
                    <a:pt x="0" y="0"/>
                  </a:lnTo>
                  <a:lnTo>
                    <a:pt x="711108" y="711200"/>
                  </a:lnTo>
                  <a:close/>
                </a:path>
              </a:pathLst>
            </a:custGeom>
            <a:solidFill>
              <a:srgbClr val="76A2AD"/>
            </a:solidFill>
          </p:spPr>
        </p:sp>
        <p:sp>
          <p:nvSpPr>
            <p:cNvPr name="TextBox 4" id="4"/>
            <p:cNvSpPr txBox="true"/>
            <p:nvPr/>
          </p:nvSpPr>
          <p:spPr>
            <a:xfrm>
              <a:off x="222221" y="98425"/>
              <a:ext cx="977773" cy="282575"/>
            </a:xfrm>
            <a:prstGeom prst="rect">
              <a:avLst/>
            </a:prstGeom>
          </p:spPr>
          <p:txBody>
            <a:bodyPr anchor="ctr" rtlCol="false" tIns="50800" lIns="50800" bIns="50800" rIns="50800"/>
            <a:lstStyle/>
            <a:p>
              <a:pPr algn="ctr">
                <a:lnSpc>
                  <a:spcPts val="2499"/>
                </a:lnSpc>
              </a:pPr>
            </a:p>
          </p:txBody>
        </p:sp>
      </p:grpSp>
      <p:sp>
        <p:nvSpPr>
          <p:cNvPr name="Freeform 5" id="5"/>
          <p:cNvSpPr/>
          <p:nvPr/>
        </p:nvSpPr>
        <p:spPr>
          <a:xfrm flipH="false" flipV="false" rot="0">
            <a:off x="1372327" y="560941"/>
            <a:ext cx="1193757" cy="609526"/>
          </a:xfrm>
          <a:custGeom>
            <a:avLst/>
            <a:gdLst/>
            <a:ahLst/>
            <a:cxnLst/>
            <a:rect r="r" b="b" t="t" l="l"/>
            <a:pathLst>
              <a:path h="609526" w="1193757">
                <a:moveTo>
                  <a:pt x="0" y="0"/>
                </a:moveTo>
                <a:lnTo>
                  <a:pt x="1193757" y="0"/>
                </a:lnTo>
                <a:lnTo>
                  <a:pt x="1193757" y="609526"/>
                </a:lnTo>
                <a:lnTo>
                  <a:pt x="0" y="609526"/>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189391" r="-40410" b="0"/>
            </a:stretch>
          </a:blipFill>
          <a:ln cap="sq">
            <a:noFill/>
            <a:prstDash val="solid"/>
            <a:miter/>
          </a:ln>
        </p:spPr>
      </p:sp>
      <p:sp>
        <p:nvSpPr>
          <p:cNvPr name="Freeform 6" id="6"/>
          <p:cNvSpPr/>
          <p:nvPr/>
        </p:nvSpPr>
        <p:spPr>
          <a:xfrm flipH="false" flipV="true" rot="-2700000">
            <a:off x="-1147414" y="7519047"/>
            <a:ext cx="2294828" cy="3616492"/>
          </a:xfrm>
          <a:custGeom>
            <a:avLst/>
            <a:gdLst/>
            <a:ahLst/>
            <a:cxnLst/>
            <a:rect r="r" b="b" t="t" l="l"/>
            <a:pathLst>
              <a:path h="3616492" w="2294828">
                <a:moveTo>
                  <a:pt x="0" y="3616491"/>
                </a:moveTo>
                <a:lnTo>
                  <a:pt x="2294828" y="3616491"/>
                </a:lnTo>
                <a:lnTo>
                  <a:pt x="2294828" y="0"/>
                </a:lnTo>
                <a:lnTo>
                  <a:pt x="0" y="0"/>
                </a:lnTo>
                <a:lnTo>
                  <a:pt x="0" y="3616491"/>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2145749" y="-1788968"/>
            <a:ext cx="3935730" cy="3577936"/>
          </a:xfrm>
          <a:custGeom>
            <a:avLst/>
            <a:gdLst/>
            <a:ahLst/>
            <a:cxnLst/>
            <a:rect r="r" b="b" t="t" l="l"/>
            <a:pathLst>
              <a:path h="3577936" w="3935730">
                <a:moveTo>
                  <a:pt x="0" y="0"/>
                </a:moveTo>
                <a:lnTo>
                  <a:pt x="3935730" y="0"/>
                </a:lnTo>
                <a:lnTo>
                  <a:pt x="3935730" y="3577936"/>
                </a:lnTo>
                <a:lnTo>
                  <a:pt x="0" y="3577936"/>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028700" y="3424668"/>
            <a:ext cx="5073891" cy="5043418"/>
          </a:xfrm>
          <a:custGeom>
            <a:avLst/>
            <a:gdLst/>
            <a:ahLst/>
            <a:cxnLst/>
            <a:rect r="r" b="b" t="t" l="l"/>
            <a:pathLst>
              <a:path h="5043418" w="5073891">
                <a:moveTo>
                  <a:pt x="0" y="0"/>
                </a:moveTo>
                <a:lnTo>
                  <a:pt x="5073891" y="0"/>
                </a:lnTo>
                <a:lnTo>
                  <a:pt x="5073891" y="5043417"/>
                </a:lnTo>
                <a:lnTo>
                  <a:pt x="0" y="5043417"/>
                </a:lnTo>
                <a:lnTo>
                  <a:pt x="0" y="0"/>
                </a:lnTo>
                <a:close/>
              </a:path>
            </a:pathLst>
          </a:custGeom>
          <a:blipFill>
            <a:blip r:embed="rId8"/>
            <a:stretch>
              <a:fillRect l="0" t="0" r="0" b="0"/>
            </a:stretch>
          </a:blipFill>
        </p:spPr>
      </p:sp>
      <p:sp>
        <p:nvSpPr>
          <p:cNvPr name="Freeform 9" id="9"/>
          <p:cNvSpPr/>
          <p:nvPr/>
        </p:nvSpPr>
        <p:spPr>
          <a:xfrm flipH="false" flipV="false" rot="0">
            <a:off x="7996605" y="3424668"/>
            <a:ext cx="9262695" cy="5043418"/>
          </a:xfrm>
          <a:custGeom>
            <a:avLst/>
            <a:gdLst/>
            <a:ahLst/>
            <a:cxnLst/>
            <a:rect r="r" b="b" t="t" l="l"/>
            <a:pathLst>
              <a:path h="5043418" w="9262695">
                <a:moveTo>
                  <a:pt x="0" y="0"/>
                </a:moveTo>
                <a:lnTo>
                  <a:pt x="9262695" y="0"/>
                </a:lnTo>
                <a:lnTo>
                  <a:pt x="9262695" y="5043417"/>
                </a:lnTo>
                <a:lnTo>
                  <a:pt x="0" y="5043417"/>
                </a:lnTo>
                <a:lnTo>
                  <a:pt x="0" y="0"/>
                </a:lnTo>
                <a:close/>
              </a:path>
            </a:pathLst>
          </a:custGeom>
          <a:blipFill>
            <a:blip r:embed="rId9"/>
            <a:stretch>
              <a:fillRect l="-11616" t="-7031" r="-10391" b="-4168"/>
            </a:stretch>
          </a:blipFill>
        </p:spPr>
      </p:sp>
      <p:sp>
        <p:nvSpPr>
          <p:cNvPr name="TextBox 10" id="10"/>
          <p:cNvSpPr txBox="true"/>
          <p:nvPr/>
        </p:nvSpPr>
        <p:spPr>
          <a:xfrm rot="0">
            <a:off x="1028700" y="1152525"/>
            <a:ext cx="13084914" cy="1123950"/>
          </a:xfrm>
          <a:prstGeom prst="rect">
            <a:avLst/>
          </a:prstGeom>
        </p:spPr>
        <p:txBody>
          <a:bodyPr anchor="t" rtlCol="false" tIns="0" lIns="0" bIns="0" rIns="0">
            <a:spAutoFit/>
          </a:bodyPr>
          <a:lstStyle/>
          <a:p>
            <a:pPr algn="l">
              <a:lnSpc>
                <a:spcPts val="7500"/>
              </a:lnSpc>
            </a:pPr>
            <a:r>
              <a:rPr lang="en-US" sz="7500" b="true">
                <a:solidFill>
                  <a:srgbClr val="FFFFFF"/>
                </a:solidFill>
                <a:latin typeface="Helvetica World Bold"/>
                <a:ea typeface="Helvetica World Bold"/>
                <a:cs typeface="Helvetica World Bold"/>
                <a:sym typeface="Helvetica World Bold"/>
              </a:rPr>
              <a:t>ЖОБАНЫ ЖҮЗЕГЕ АСЫРУ</a:t>
            </a:r>
          </a:p>
        </p:txBody>
      </p:sp>
      <p:sp>
        <p:nvSpPr>
          <p:cNvPr name="TextBox 11" id="11"/>
          <p:cNvSpPr txBox="true"/>
          <p:nvPr/>
        </p:nvSpPr>
        <p:spPr>
          <a:xfrm rot="0">
            <a:off x="685076" y="8746902"/>
            <a:ext cx="5549652"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Бағдарламаның бейнесі</a:t>
            </a:r>
          </a:p>
        </p:txBody>
      </p:sp>
      <p:sp>
        <p:nvSpPr>
          <p:cNvPr name="TextBox 12" id="12"/>
          <p:cNvSpPr txBox="true"/>
          <p:nvPr/>
        </p:nvSpPr>
        <p:spPr>
          <a:xfrm rot="0">
            <a:off x="11742633" y="8677910"/>
            <a:ext cx="2370981"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Басты беті</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2E57"/>
        </a:solidFill>
      </p:bgPr>
    </p:bg>
    <p:spTree>
      <p:nvGrpSpPr>
        <p:cNvPr id="1" name=""/>
        <p:cNvGrpSpPr/>
        <p:nvPr/>
      </p:nvGrpSpPr>
      <p:grpSpPr>
        <a:xfrm>
          <a:off x="0" y="0"/>
          <a:ext cx="0" cy="0"/>
          <a:chOff x="0" y="0"/>
          <a:chExt cx="0" cy="0"/>
        </a:xfrm>
      </p:grpSpPr>
      <p:grpSp>
        <p:nvGrpSpPr>
          <p:cNvPr name="Group 2" id="2"/>
          <p:cNvGrpSpPr/>
          <p:nvPr/>
        </p:nvGrpSpPr>
        <p:grpSpPr>
          <a:xfrm rot="0">
            <a:off x="10302486" y="-2658879"/>
            <a:ext cx="9736094" cy="4868679"/>
            <a:chOff x="0" y="0"/>
            <a:chExt cx="1422215" cy="711200"/>
          </a:xfrm>
        </p:grpSpPr>
        <p:sp>
          <p:nvSpPr>
            <p:cNvPr name="Freeform 3" id="3"/>
            <p:cNvSpPr/>
            <p:nvPr/>
          </p:nvSpPr>
          <p:spPr>
            <a:xfrm flipH="false" flipV="false" rot="0">
              <a:off x="0" y="0"/>
              <a:ext cx="1422215" cy="711200"/>
            </a:xfrm>
            <a:custGeom>
              <a:avLst/>
              <a:gdLst/>
              <a:ahLst/>
              <a:cxnLst/>
              <a:rect r="r" b="b" t="t" l="l"/>
              <a:pathLst>
                <a:path h="711200" w="1422215">
                  <a:moveTo>
                    <a:pt x="711108" y="711200"/>
                  </a:moveTo>
                  <a:lnTo>
                    <a:pt x="1422215" y="0"/>
                  </a:lnTo>
                  <a:lnTo>
                    <a:pt x="0" y="0"/>
                  </a:lnTo>
                  <a:lnTo>
                    <a:pt x="711108" y="711200"/>
                  </a:lnTo>
                  <a:close/>
                </a:path>
              </a:pathLst>
            </a:custGeom>
            <a:solidFill>
              <a:srgbClr val="76A2AD"/>
            </a:solidFill>
          </p:spPr>
        </p:sp>
        <p:sp>
          <p:nvSpPr>
            <p:cNvPr name="TextBox 4" id="4"/>
            <p:cNvSpPr txBox="true"/>
            <p:nvPr/>
          </p:nvSpPr>
          <p:spPr>
            <a:xfrm>
              <a:off x="222221" y="98425"/>
              <a:ext cx="977773" cy="282575"/>
            </a:xfrm>
            <a:prstGeom prst="rect">
              <a:avLst/>
            </a:prstGeom>
          </p:spPr>
          <p:txBody>
            <a:bodyPr anchor="ctr" rtlCol="false" tIns="50800" lIns="50800" bIns="50800" rIns="50800"/>
            <a:lstStyle/>
            <a:p>
              <a:pPr algn="ctr">
                <a:lnSpc>
                  <a:spcPts val="2499"/>
                </a:lnSpc>
              </a:pPr>
            </a:p>
          </p:txBody>
        </p:sp>
      </p:grpSp>
      <p:sp>
        <p:nvSpPr>
          <p:cNvPr name="Freeform 5" id="5"/>
          <p:cNvSpPr/>
          <p:nvPr/>
        </p:nvSpPr>
        <p:spPr>
          <a:xfrm flipH="false" flipV="false" rot="0">
            <a:off x="1372327" y="560941"/>
            <a:ext cx="1193757" cy="609526"/>
          </a:xfrm>
          <a:custGeom>
            <a:avLst/>
            <a:gdLst/>
            <a:ahLst/>
            <a:cxnLst/>
            <a:rect r="r" b="b" t="t" l="l"/>
            <a:pathLst>
              <a:path h="609526" w="1193757">
                <a:moveTo>
                  <a:pt x="0" y="0"/>
                </a:moveTo>
                <a:lnTo>
                  <a:pt x="1193757" y="0"/>
                </a:lnTo>
                <a:lnTo>
                  <a:pt x="1193757" y="609526"/>
                </a:lnTo>
                <a:lnTo>
                  <a:pt x="0" y="609526"/>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189391" r="-40410" b="0"/>
            </a:stretch>
          </a:blipFill>
          <a:ln cap="sq">
            <a:noFill/>
            <a:prstDash val="solid"/>
            <a:miter/>
          </a:ln>
        </p:spPr>
      </p:sp>
      <p:sp>
        <p:nvSpPr>
          <p:cNvPr name="Freeform 6" id="6"/>
          <p:cNvSpPr/>
          <p:nvPr/>
        </p:nvSpPr>
        <p:spPr>
          <a:xfrm flipH="false" flipV="true" rot="-2700000">
            <a:off x="-1147414" y="7519047"/>
            <a:ext cx="2294828" cy="3616492"/>
          </a:xfrm>
          <a:custGeom>
            <a:avLst/>
            <a:gdLst/>
            <a:ahLst/>
            <a:cxnLst/>
            <a:rect r="r" b="b" t="t" l="l"/>
            <a:pathLst>
              <a:path h="3616492" w="2294828">
                <a:moveTo>
                  <a:pt x="0" y="3616491"/>
                </a:moveTo>
                <a:lnTo>
                  <a:pt x="2294828" y="3616491"/>
                </a:lnTo>
                <a:lnTo>
                  <a:pt x="2294828" y="0"/>
                </a:lnTo>
                <a:lnTo>
                  <a:pt x="0" y="0"/>
                </a:lnTo>
                <a:lnTo>
                  <a:pt x="0" y="3616491"/>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2145749" y="-1788968"/>
            <a:ext cx="3935730" cy="3577936"/>
          </a:xfrm>
          <a:custGeom>
            <a:avLst/>
            <a:gdLst/>
            <a:ahLst/>
            <a:cxnLst/>
            <a:rect r="r" b="b" t="t" l="l"/>
            <a:pathLst>
              <a:path h="3577936" w="3935730">
                <a:moveTo>
                  <a:pt x="0" y="0"/>
                </a:moveTo>
                <a:lnTo>
                  <a:pt x="3935730" y="0"/>
                </a:lnTo>
                <a:lnTo>
                  <a:pt x="3935730" y="3577936"/>
                </a:lnTo>
                <a:lnTo>
                  <a:pt x="0" y="3577936"/>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4017598" y="2276475"/>
            <a:ext cx="9615845" cy="7779666"/>
          </a:xfrm>
          <a:custGeom>
            <a:avLst/>
            <a:gdLst/>
            <a:ahLst/>
            <a:cxnLst/>
            <a:rect r="r" b="b" t="t" l="l"/>
            <a:pathLst>
              <a:path h="7779666" w="9615845">
                <a:moveTo>
                  <a:pt x="0" y="0"/>
                </a:moveTo>
                <a:lnTo>
                  <a:pt x="9615844" y="0"/>
                </a:lnTo>
                <a:lnTo>
                  <a:pt x="9615844" y="7779666"/>
                </a:lnTo>
                <a:lnTo>
                  <a:pt x="0" y="7779666"/>
                </a:lnTo>
                <a:lnTo>
                  <a:pt x="0" y="0"/>
                </a:lnTo>
                <a:close/>
              </a:path>
            </a:pathLst>
          </a:custGeom>
          <a:blipFill>
            <a:blip r:embed="rId8"/>
            <a:stretch>
              <a:fillRect l="-32136" t="0" r="-32136" b="0"/>
            </a:stretch>
          </a:blipFill>
        </p:spPr>
      </p:sp>
      <p:sp>
        <p:nvSpPr>
          <p:cNvPr name="Freeform 9" id="9"/>
          <p:cNvSpPr/>
          <p:nvPr/>
        </p:nvSpPr>
        <p:spPr>
          <a:xfrm flipH="false" flipV="false" rot="-5400000">
            <a:off x="8967920" y="1223296"/>
            <a:ext cx="1781066" cy="4574592"/>
          </a:xfrm>
          <a:custGeom>
            <a:avLst/>
            <a:gdLst/>
            <a:ahLst/>
            <a:cxnLst/>
            <a:rect r="r" b="b" t="t" l="l"/>
            <a:pathLst>
              <a:path h="4574592" w="1781066">
                <a:moveTo>
                  <a:pt x="0" y="0"/>
                </a:moveTo>
                <a:lnTo>
                  <a:pt x="1781066" y="0"/>
                </a:lnTo>
                <a:lnTo>
                  <a:pt x="1781066" y="4574592"/>
                </a:lnTo>
                <a:lnTo>
                  <a:pt x="0" y="4574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10" id="10"/>
          <p:cNvSpPr/>
          <p:nvPr/>
        </p:nvSpPr>
        <p:spPr>
          <a:xfrm>
            <a:off x="12163981" y="3795398"/>
            <a:ext cx="2923465" cy="1211454"/>
          </a:xfrm>
          <a:prstGeom prst="line">
            <a:avLst/>
          </a:prstGeom>
          <a:ln cap="flat" w="95250">
            <a:solidFill>
              <a:srgbClr val="FFFFFF"/>
            </a:solidFill>
            <a:prstDash val="solid"/>
            <a:headEnd type="none" len="sm" w="sm"/>
            <a:tailEnd type="triangle" len="med" w="lg"/>
          </a:ln>
        </p:spPr>
      </p:sp>
      <p:grpSp>
        <p:nvGrpSpPr>
          <p:cNvPr name="Group 11" id="11"/>
          <p:cNvGrpSpPr/>
          <p:nvPr/>
        </p:nvGrpSpPr>
        <p:grpSpPr>
          <a:xfrm rot="0">
            <a:off x="14113614" y="5143500"/>
            <a:ext cx="3215778" cy="1418435"/>
            <a:chOff x="0" y="0"/>
            <a:chExt cx="4287704" cy="1891247"/>
          </a:xfrm>
        </p:grpSpPr>
        <p:grpSp>
          <p:nvGrpSpPr>
            <p:cNvPr name="Group 12" id="12"/>
            <p:cNvGrpSpPr/>
            <p:nvPr/>
          </p:nvGrpSpPr>
          <p:grpSpPr>
            <a:xfrm rot="0">
              <a:off x="0" y="0"/>
              <a:ext cx="4287704" cy="1891247"/>
              <a:chOff x="0" y="0"/>
              <a:chExt cx="1062963" cy="468858"/>
            </a:xfrm>
          </p:grpSpPr>
          <p:sp>
            <p:nvSpPr>
              <p:cNvPr name="Freeform 13" id="13"/>
              <p:cNvSpPr/>
              <p:nvPr/>
            </p:nvSpPr>
            <p:spPr>
              <a:xfrm flipH="false" flipV="false" rot="0">
                <a:off x="0" y="0"/>
                <a:ext cx="1062963" cy="468858"/>
              </a:xfrm>
              <a:custGeom>
                <a:avLst/>
                <a:gdLst/>
                <a:ahLst/>
                <a:cxnLst/>
                <a:rect r="r" b="b" t="t" l="l"/>
                <a:pathLst>
                  <a:path h="468858" w="1062963">
                    <a:moveTo>
                      <a:pt x="0" y="0"/>
                    </a:moveTo>
                    <a:lnTo>
                      <a:pt x="1062963" y="0"/>
                    </a:lnTo>
                    <a:lnTo>
                      <a:pt x="1062963" y="468858"/>
                    </a:lnTo>
                    <a:lnTo>
                      <a:pt x="0" y="468858"/>
                    </a:lnTo>
                    <a:close/>
                  </a:path>
                </a:pathLst>
              </a:custGeom>
              <a:solidFill>
                <a:srgbClr val="FFFFFF"/>
              </a:solidFill>
            </p:spPr>
          </p:sp>
          <p:sp>
            <p:nvSpPr>
              <p:cNvPr name="TextBox 14" id="14"/>
              <p:cNvSpPr txBox="true"/>
              <p:nvPr/>
            </p:nvSpPr>
            <p:spPr>
              <a:xfrm>
                <a:off x="0" y="47625"/>
                <a:ext cx="1062963" cy="421233"/>
              </a:xfrm>
              <a:prstGeom prst="rect">
                <a:avLst/>
              </a:prstGeom>
            </p:spPr>
            <p:txBody>
              <a:bodyPr anchor="ctr" rtlCol="false" tIns="50800" lIns="50800" bIns="50800" rIns="50800"/>
              <a:lstStyle/>
              <a:p>
                <a:pPr algn="ctr">
                  <a:lnSpc>
                    <a:spcPts val="2499"/>
                  </a:lnSpc>
                </a:pPr>
              </a:p>
            </p:txBody>
          </p:sp>
        </p:grpSp>
        <p:sp>
          <p:nvSpPr>
            <p:cNvPr name="TextBox 15" id="15"/>
            <p:cNvSpPr txBox="true"/>
            <p:nvPr/>
          </p:nvSpPr>
          <p:spPr>
            <a:xfrm rot="0">
              <a:off x="106458" y="239798"/>
              <a:ext cx="4181245" cy="1383077"/>
            </a:xfrm>
            <a:prstGeom prst="rect">
              <a:avLst/>
            </a:prstGeom>
          </p:spPr>
          <p:txBody>
            <a:bodyPr anchor="t" rtlCol="false" tIns="0" lIns="0" bIns="0" rIns="0">
              <a:spAutoFit/>
            </a:bodyPr>
            <a:lstStyle/>
            <a:p>
              <a:pPr algn="ctr">
                <a:lnSpc>
                  <a:spcPts val="2089"/>
                </a:lnSpc>
              </a:pPr>
              <a:r>
                <a:rPr lang="en-US" sz="1492">
                  <a:solidFill>
                    <a:srgbClr val="000000"/>
                  </a:solidFill>
                  <a:latin typeface="Open Sans"/>
                  <a:ea typeface="Open Sans"/>
                  <a:cs typeface="Open Sans"/>
                  <a:sym typeface="Open Sans"/>
                </a:rPr>
                <a:t>Қ</a:t>
              </a:r>
              <a:r>
                <a:rPr lang="en-US" sz="1492">
                  <a:solidFill>
                    <a:srgbClr val="000000"/>
                  </a:solidFill>
                  <a:latin typeface="Open Sans"/>
                  <a:ea typeface="Open Sans"/>
                  <a:cs typeface="Open Sans"/>
                  <a:sym typeface="Open Sans"/>
                </a:rPr>
                <a:t>азіргі ғарышкеменің, экпиаждың жағдайы.Егер көрсеткіш бітіп қалса, ойын аяқталады.</a:t>
              </a:r>
            </a:p>
          </p:txBody>
        </p:sp>
      </p:grpSp>
      <p:sp>
        <p:nvSpPr>
          <p:cNvPr name="TextBox 16" id="16"/>
          <p:cNvSpPr txBox="true"/>
          <p:nvPr/>
        </p:nvSpPr>
        <p:spPr>
          <a:xfrm rot="0">
            <a:off x="1028700" y="1152525"/>
            <a:ext cx="13084914" cy="1123950"/>
          </a:xfrm>
          <a:prstGeom prst="rect">
            <a:avLst/>
          </a:prstGeom>
        </p:spPr>
        <p:txBody>
          <a:bodyPr anchor="t" rtlCol="false" tIns="0" lIns="0" bIns="0" rIns="0">
            <a:spAutoFit/>
          </a:bodyPr>
          <a:lstStyle/>
          <a:p>
            <a:pPr algn="l">
              <a:lnSpc>
                <a:spcPts val="7500"/>
              </a:lnSpc>
            </a:pPr>
            <a:r>
              <a:rPr lang="en-US" sz="7500" b="true">
                <a:solidFill>
                  <a:srgbClr val="FFFFFF"/>
                </a:solidFill>
                <a:latin typeface="Helvetica World Bold"/>
                <a:ea typeface="Helvetica World Bold"/>
                <a:cs typeface="Helvetica World Bold"/>
                <a:sym typeface="Helvetica World Bold"/>
              </a:rPr>
              <a:t>ЖОБАНЫ ЖҮЗЕГЕ АСЫРУ</a:t>
            </a:r>
          </a:p>
        </p:txBody>
      </p:sp>
      <p:sp>
        <p:nvSpPr>
          <p:cNvPr name="AutoShape 17" id="17"/>
          <p:cNvSpPr/>
          <p:nvPr/>
        </p:nvSpPr>
        <p:spPr>
          <a:xfrm>
            <a:off x="12163981" y="7237325"/>
            <a:ext cx="1931401" cy="1255451"/>
          </a:xfrm>
          <a:prstGeom prst="line">
            <a:avLst/>
          </a:prstGeom>
          <a:ln cap="flat" w="95250">
            <a:solidFill>
              <a:srgbClr val="FFFFFF"/>
            </a:solidFill>
            <a:prstDash val="solid"/>
            <a:headEnd type="none" len="sm" w="sm"/>
            <a:tailEnd type="triangle" len="med" w="lg"/>
          </a:ln>
        </p:spPr>
      </p:sp>
      <p:grpSp>
        <p:nvGrpSpPr>
          <p:cNvPr name="Group 18" id="18"/>
          <p:cNvGrpSpPr/>
          <p:nvPr/>
        </p:nvGrpSpPr>
        <p:grpSpPr>
          <a:xfrm rot="0">
            <a:off x="14473590" y="8492776"/>
            <a:ext cx="3215778" cy="1418435"/>
            <a:chOff x="0" y="0"/>
            <a:chExt cx="4287704" cy="1891247"/>
          </a:xfrm>
        </p:grpSpPr>
        <p:grpSp>
          <p:nvGrpSpPr>
            <p:cNvPr name="Group 19" id="19"/>
            <p:cNvGrpSpPr/>
            <p:nvPr/>
          </p:nvGrpSpPr>
          <p:grpSpPr>
            <a:xfrm rot="0">
              <a:off x="0" y="0"/>
              <a:ext cx="4287704" cy="1891247"/>
              <a:chOff x="0" y="0"/>
              <a:chExt cx="1062963" cy="468858"/>
            </a:xfrm>
          </p:grpSpPr>
          <p:sp>
            <p:nvSpPr>
              <p:cNvPr name="Freeform 20" id="20"/>
              <p:cNvSpPr/>
              <p:nvPr/>
            </p:nvSpPr>
            <p:spPr>
              <a:xfrm flipH="false" flipV="false" rot="0">
                <a:off x="0" y="0"/>
                <a:ext cx="1062963" cy="468858"/>
              </a:xfrm>
              <a:custGeom>
                <a:avLst/>
                <a:gdLst/>
                <a:ahLst/>
                <a:cxnLst/>
                <a:rect r="r" b="b" t="t" l="l"/>
                <a:pathLst>
                  <a:path h="468858" w="1062963">
                    <a:moveTo>
                      <a:pt x="0" y="0"/>
                    </a:moveTo>
                    <a:lnTo>
                      <a:pt x="1062963" y="0"/>
                    </a:lnTo>
                    <a:lnTo>
                      <a:pt x="1062963" y="468858"/>
                    </a:lnTo>
                    <a:lnTo>
                      <a:pt x="0" y="468858"/>
                    </a:lnTo>
                    <a:close/>
                  </a:path>
                </a:pathLst>
              </a:custGeom>
              <a:solidFill>
                <a:srgbClr val="FFFFFF"/>
              </a:solidFill>
            </p:spPr>
          </p:sp>
          <p:sp>
            <p:nvSpPr>
              <p:cNvPr name="TextBox 21" id="21"/>
              <p:cNvSpPr txBox="true"/>
              <p:nvPr/>
            </p:nvSpPr>
            <p:spPr>
              <a:xfrm>
                <a:off x="0" y="47625"/>
                <a:ext cx="1062963" cy="421233"/>
              </a:xfrm>
              <a:prstGeom prst="rect">
                <a:avLst/>
              </a:prstGeom>
            </p:spPr>
            <p:txBody>
              <a:bodyPr anchor="ctr" rtlCol="false" tIns="50800" lIns="50800" bIns="50800" rIns="50800"/>
              <a:lstStyle/>
              <a:p>
                <a:pPr algn="ctr">
                  <a:lnSpc>
                    <a:spcPts val="2499"/>
                  </a:lnSpc>
                </a:pPr>
              </a:p>
            </p:txBody>
          </p:sp>
        </p:grpSp>
        <p:sp>
          <p:nvSpPr>
            <p:cNvPr name="TextBox 22" id="22"/>
            <p:cNvSpPr txBox="true"/>
            <p:nvPr/>
          </p:nvSpPr>
          <p:spPr>
            <a:xfrm rot="0">
              <a:off x="106458" y="239798"/>
              <a:ext cx="4181245" cy="1383077"/>
            </a:xfrm>
            <a:prstGeom prst="rect">
              <a:avLst/>
            </a:prstGeom>
          </p:spPr>
          <p:txBody>
            <a:bodyPr anchor="t" rtlCol="false" tIns="0" lIns="0" bIns="0" rIns="0">
              <a:spAutoFit/>
            </a:bodyPr>
            <a:lstStyle/>
            <a:p>
              <a:pPr algn="ctr">
                <a:lnSpc>
                  <a:spcPts val="2089"/>
                </a:lnSpc>
              </a:pPr>
              <a:r>
                <a:rPr lang="en-US" sz="1492">
                  <a:solidFill>
                    <a:srgbClr val="000000"/>
                  </a:solidFill>
                  <a:latin typeface="Open Sans"/>
                  <a:ea typeface="Open Sans"/>
                  <a:cs typeface="Open Sans"/>
                  <a:sym typeface="Open Sans"/>
                </a:rPr>
                <a:t>Ж</a:t>
              </a:r>
              <a:r>
                <a:rPr lang="en-US" sz="1492">
                  <a:solidFill>
                    <a:srgbClr val="000000"/>
                  </a:solidFill>
                  <a:latin typeface="Open Sans"/>
                  <a:ea typeface="Open Sans"/>
                  <a:cs typeface="Open Sans"/>
                  <a:sym typeface="Open Sans"/>
                </a:rPr>
                <a:t>ауаптан кейінгі талдау, қабылданған шешім каншалықты сәтті өткенін көрсетеді.</a:t>
              </a:r>
            </a:p>
          </p:txBody>
        </p:sp>
      </p:grpSp>
      <p:sp>
        <p:nvSpPr>
          <p:cNvPr name="AutoShape 23" id="23"/>
          <p:cNvSpPr/>
          <p:nvPr/>
        </p:nvSpPr>
        <p:spPr>
          <a:xfrm flipH="true">
            <a:off x="2566084" y="8031911"/>
            <a:ext cx="2455361" cy="460866"/>
          </a:xfrm>
          <a:prstGeom prst="line">
            <a:avLst/>
          </a:prstGeom>
          <a:ln cap="flat" w="95250">
            <a:solidFill>
              <a:srgbClr val="FFFFFF"/>
            </a:solidFill>
            <a:prstDash val="solid"/>
            <a:headEnd type="none" len="sm" w="sm"/>
            <a:tailEnd type="triangle" len="med" w="lg"/>
          </a:ln>
        </p:spPr>
      </p:sp>
      <p:grpSp>
        <p:nvGrpSpPr>
          <p:cNvPr name="Group 24" id="24"/>
          <p:cNvGrpSpPr/>
          <p:nvPr/>
        </p:nvGrpSpPr>
        <p:grpSpPr>
          <a:xfrm rot="0">
            <a:off x="359415" y="8698457"/>
            <a:ext cx="3219580" cy="628835"/>
            <a:chOff x="0" y="0"/>
            <a:chExt cx="4292774" cy="838447"/>
          </a:xfrm>
        </p:grpSpPr>
        <p:grpSp>
          <p:nvGrpSpPr>
            <p:cNvPr name="Group 25" id="25"/>
            <p:cNvGrpSpPr/>
            <p:nvPr/>
          </p:nvGrpSpPr>
          <p:grpSpPr>
            <a:xfrm rot="0">
              <a:off x="0" y="0"/>
              <a:ext cx="4292774" cy="838447"/>
              <a:chOff x="0" y="0"/>
              <a:chExt cx="1062963" cy="207614"/>
            </a:xfrm>
          </p:grpSpPr>
          <p:sp>
            <p:nvSpPr>
              <p:cNvPr name="Freeform 26" id="26"/>
              <p:cNvSpPr/>
              <p:nvPr/>
            </p:nvSpPr>
            <p:spPr>
              <a:xfrm flipH="false" flipV="false" rot="0">
                <a:off x="0" y="0"/>
                <a:ext cx="1062963" cy="207614"/>
              </a:xfrm>
              <a:custGeom>
                <a:avLst/>
                <a:gdLst/>
                <a:ahLst/>
                <a:cxnLst/>
                <a:rect r="r" b="b" t="t" l="l"/>
                <a:pathLst>
                  <a:path h="207614" w="1062963">
                    <a:moveTo>
                      <a:pt x="0" y="0"/>
                    </a:moveTo>
                    <a:lnTo>
                      <a:pt x="1062963" y="0"/>
                    </a:lnTo>
                    <a:lnTo>
                      <a:pt x="1062963" y="207614"/>
                    </a:lnTo>
                    <a:lnTo>
                      <a:pt x="0" y="207614"/>
                    </a:lnTo>
                    <a:close/>
                  </a:path>
                </a:pathLst>
              </a:custGeom>
              <a:solidFill>
                <a:srgbClr val="FFFFFF"/>
              </a:solidFill>
            </p:spPr>
          </p:sp>
          <p:sp>
            <p:nvSpPr>
              <p:cNvPr name="TextBox 27" id="27"/>
              <p:cNvSpPr txBox="true"/>
              <p:nvPr/>
            </p:nvSpPr>
            <p:spPr>
              <a:xfrm>
                <a:off x="0" y="47625"/>
                <a:ext cx="1062963" cy="159989"/>
              </a:xfrm>
              <a:prstGeom prst="rect">
                <a:avLst/>
              </a:prstGeom>
            </p:spPr>
            <p:txBody>
              <a:bodyPr anchor="ctr" rtlCol="false" tIns="50800" lIns="50800" bIns="50800" rIns="50800"/>
              <a:lstStyle/>
              <a:p>
                <a:pPr algn="ctr">
                  <a:lnSpc>
                    <a:spcPts val="2499"/>
                  </a:lnSpc>
                </a:pPr>
              </a:p>
            </p:txBody>
          </p:sp>
        </p:grpSp>
        <p:sp>
          <p:nvSpPr>
            <p:cNvPr name="TextBox 28" id="28"/>
            <p:cNvSpPr txBox="true"/>
            <p:nvPr/>
          </p:nvSpPr>
          <p:spPr>
            <a:xfrm rot="0">
              <a:off x="106584" y="240115"/>
              <a:ext cx="4186190" cy="329642"/>
            </a:xfrm>
            <a:prstGeom prst="rect">
              <a:avLst/>
            </a:prstGeom>
          </p:spPr>
          <p:txBody>
            <a:bodyPr anchor="t" rtlCol="false" tIns="0" lIns="0" bIns="0" rIns="0">
              <a:spAutoFit/>
            </a:bodyPr>
            <a:lstStyle/>
            <a:p>
              <a:pPr algn="ctr">
                <a:lnSpc>
                  <a:spcPts val="2092"/>
                </a:lnSpc>
              </a:pPr>
              <a:r>
                <a:rPr lang="en-US" sz="1494">
                  <a:solidFill>
                    <a:srgbClr val="000000"/>
                  </a:solidFill>
                  <a:latin typeface="Open Sans"/>
                  <a:ea typeface="Open Sans"/>
                  <a:cs typeface="Open Sans"/>
                  <a:sym typeface="Open Sans"/>
                </a:rPr>
                <a:t>Өз шешімінді жазу.</a:t>
              </a:r>
            </a:p>
          </p:txBody>
        </p:sp>
      </p:grpSp>
      <p:sp>
        <p:nvSpPr>
          <p:cNvPr name="AutoShape 29" id="29"/>
          <p:cNvSpPr/>
          <p:nvPr/>
        </p:nvSpPr>
        <p:spPr>
          <a:xfrm>
            <a:off x="13249551" y="3204493"/>
            <a:ext cx="1529674" cy="261741"/>
          </a:xfrm>
          <a:prstGeom prst="line">
            <a:avLst/>
          </a:prstGeom>
          <a:ln cap="flat" w="95250">
            <a:solidFill>
              <a:srgbClr val="FFFFFF"/>
            </a:solidFill>
            <a:prstDash val="solid"/>
            <a:headEnd type="none" len="sm" w="sm"/>
            <a:tailEnd type="triangle" len="med" w="lg"/>
          </a:ln>
        </p:spPr>
      </p:sp>
      <p:grpSp>
        <p:nvGrpSpPr>
          <p:cNvPr name="Group 30" id="30"/>
          <p:cNvGrpSpPr/>
          <p:nvPr/>
        </p:nvGrpSpPr>
        <p:grpSpPr>
          <a:xfrm rot="0">
            <a:off x="14779225" y="3658183"/>
            <a:ext cx="2680183" cy="523482"/>
            <a:chOff x="0" y="0"/>
            <a:chExt cx="3573577" cy="697976"/>
          </a:xfrm>
        </p:grpSpPr>
        <p:grpSp>
          <p:nvGrpSpPr>
            <p:cNvPr name="Group 31" id="31"/>
            <p:cNvGrpSpPr/>
            <p:nvPr/>
          </p:nvGrpSpPr>
          <p:grpSpPr>
            <a:xfrm rot="0">
              <a:off x="0" y="0"/>
              <a:ext cx="3573577" cy="697976"/>
              <a:chOff x="0" y="0"/>
              <a:chExt cx="1062963" cy="207614"/>
            </a:xfrm>
          </p:grpSpPr>
          <p:sp>
            <p:nvSpPr>
              <p:cNvPr name="Freeform 32" id="32"/>
              <p:cNvSpPr/>
              <p:nvPr/>
            </p:nvSpPr>
            <p:spPr>
              <a:xfrm flipH="false" flipV="false" rot="0">
                <a:off x="0" y="0"/>
                <a:ext cx="1062963" cy="207614"/>
              </a:xfrm>
              <a:custGeom>
                <a:avLst/>
                <a:gdLst/>
                <a:ahLst/>
                <a:cxnLst/>
                <a:rect r="r" b="b" t="t" l="l"/>
                <a:pathLst>
                  <a:path h="207614" w="1062963">
                    <a:moveTo>
                      <a:pt x="0" y="0"/>
                    </a:moveTo>
                    <a:lnTo>
                      <a:pt x="1062963" y="0"/>
                    </a:lnTo>
                    <a:lnTo>
                      <a:pt x="1062963" y="207614"/>
                    </a:lnTo>
                    <a:lnTo>
                      <a:pt x="0" y="207614"/>
                    </a:lnTo>
                    <a:close/>
                  </a:path>
                </a:pathLst>
              </a:custGeom>
              <a:solidFill>
                <a:srgbClr val="FFFFFF"/>
              </a:solidFill>
            </p:spPr>
          </p:sp>
          <p:sp>
            <p:nvSpPr>
              <p:cNvPr name="TextBox 33" id="33"/>
              <p:cNvSpPr txBox="true"/>
              <p:nvPr/>
            </p:nvSpPr>
            <p:spPr>
              <a:xfrm>
                <a:off x="0" y="47625"/>
                <a:ext cx="1062963" cy="159989"/>
              </a:xfrm>
              <a:prstGeom prst="rect">
                <a:avLst/>
              </a:prstGeom>
            </p:spPr>
            <p:txBody>
              <a:bodyPr anchor="ctr" rtlCol="false" tIns="50800" lIns="50800" bIns="50800" rIns="50800"/>
              <a:lstStyle/>
              <a:p>
                <a:pPr algn="ctr">
                  <a:lnSpc>
                    <a:spcPts val="2499"/>
                  </a:lnSpc>
                </a:pPr>
              </a:p>
            </p:txBody>
          </p:sp>
        </p:grpSp>
        <p:sp>
          <p:nvSpPr>
            <p:cNvPr name="TextBox 34" id="34"/>
            <p:cNvSpPr txBox="true"/>
            <p:nvPr/>
          </p:nvSpPr>
          <p:spPr>
            <a:xfrm rot="0">
              <a:off x="88727" y="195100"/>
              <a:ext cx="3484850" cy="279202"/>
            </a:xfrm>
            <a:prstGeom prst="rect">
              <a:avLst/>
            </a:prstGeom>
          </p:spPr>
          <p:txBody>
            <a:bodyPr anchor="t" rtlCol="false" tIns="0" lIns="0" bIns="0" rIns="0">
              <a:spAutoFit/>
            </a:bodyPr>
            <a:lstStyle/>
            <a:p>
              <a:pPr algn="ctr">
                <a:lnSpc>
                  <a:spcPts val="1741"/>
                </a:lnSpc>
              </a:pPr>
              <a:r>
                <a:rPr lang="en-US" sz="1244">
                  <a:solidFill>
                    <a:srgbClr val="000000"/>
                  </a:solidFill>
                  <a:latin typeface="Open Sans"/>
                  <a:ea typeface="Open Sans"/>
                  <a:cs typeface="Open Sans"/>
                  <a:sym typeface="Open Sans"/>
                </a:rPr>
                <a:t>Оқи</a:t>
              </a:r>
              <a:r>
                <a:rPr lang="en-US" sz="1244">
                  <a:solidFill>
                    <a:srgbClr val="000000"/>
                  </a:solidFill>
                  <a:latin typeface="Open Sans"/>
                  <a:ea typeface="Open Sans"/>
                  <a:cs typeface="Open Sans"/>
                  <a:sym typeface="Open Sans"/>
                </a:rPr>
                <a:t>ға\сценарии реті.</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DAG-eYGQagU</dc:identifier>
  <dcterms:modified xsi:type="dcterms:W3CDTF">2011-08-01T06:04:30Z</dcterms:modified>
  <cp:revision>1</cp:revision>
  <dc:title>AI space</dc:title>
</cp:coreProperties>
</file>